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2" r:id="rId1"/>
    <p:sldMasterId id="2147483991" r:id="rId2"/>
    <p:sldMasterId id="2147484029" r:id="rId3"/>
  </p:sldMasterIdLst>
  <p:notesMasterIdLst>
    <p:notesMasterId r:id="rId101"/>
  </p:notesMasterIdLst>
  <p:sldIdLst>
    <p:sldId id="256" r:id="rId4"/>
    <p:sldId id="349" r:id="rId5"/>
    <p:sldId id="258" r:id="rId6"/>
    <p:sldId id="409" r:id="rId7"/>
    <p:sldId id="404" r:id="rId8"/>
    <p:sldId id="406" r:id="rId9"/>
    <p:sldId id="407" r:id="rId10"/>
    <p:sldId id="418" r:id="rId11"/>
    <p:sldId id="501" r:id="rId12"/>
    <p:sldId id="342" r:id="rId13"/>
    <p:sldId id="343" r:id="rId14"/>
    <p:sldId id="344" r:id="rId15"/>
    <p:sldId id="345" r:id="rId16"/>
    <p:sldId id="358" r:id="rId17"/>
    <p:sldId id="360" r:id="rId18"/>
    <p:sldId id="419" r:id="rId19"/>
    <p:sldId id="516" r:id="rId20"/>
    <p:sldId id="359" r:id="rId21"/>
    <p:sldId id="289" r:id="rId22"/>
    <p:sldId id="514" r:id="rId23"/>
    <p:sldId id="513" r:id="rId24"/>
    <p:sldId id="420" r:id="rId25"/>
    <p:sldId id="351" r:id="rId26"/>
    <p:sldId id="421" r:id="rId27"/>
    <p:sldId id="422" r:id="rId28"/>
    <p:sldId id="515" r:id="rId29"/>
    <p:sldId id="366" r:id="rId30"/>
    <p:sldId id="368" r:id="rId31"/>
    <p:sldId id="423" r:id="rId32"/>
    <p:sldId id="424" r:id="rId33"/>
    <p:sldId id="518" r:id="rId34"/>
    <p:sldId id="361" r:id="rId35"/>
    <p:sldId id="362" r:id="rId36"/>
    <p:sldId id="363" r:id="rId37"/>
    <p:sldId id="370" r:id="rId38"/>
    <p:sldId id="372" r:id="rId39"/>
    <p:sldId id="517" r:id="rId40"/>
    <p:sldId id="502" r:id="rId41"/>
    <p:sldId id="504" r:id="rId42"/>
    <p:sldId id="511" r:id="rId43"/>
    <p:sldId id="386" r:id="rId44"/>
    <p:sldId id="389" r:id="rId45"/>
    <p:sldId id="376" r:id="rId46"/>
    <p:sldId id="391" r:id="rId47"/>
    <p:sldId id="392" r:id="rId48"/>
    <p:sldId id="393" r:id="rId49"/>
    <p:sldId id="394" r:id="rId50"/>
    <p:sldId id="395" r:id="rId51"/>
    <p:sldId id="396" r:id="rId52"/>
    <p:sldId id="397" r:id="rId53"/>
    <p:sldId id="403" r:id="rId54"/>
    <p:sldId id="440" r:id="rId55"/>
    <p:sldId id="519" r:id="rId56"/>
    <p:sldId id="521" r:id="rId57"/>
    <p:sldId id="522" r:id="rId58"/>
    <p:sldId id="332" r:id="rId59"/>
    <p:sldId id="304" r:id="rId60"/>
    <p:sldId id="520" r:id="rId61"/>
    <p:sldId id="442" r:id="rId62"/>
    <p:sldId id="524" r:id="rId63"/>
    <p:sldId id="525" r:id="rId64"/>
    <p:sldId id="523" r:id="rId65"/>
    <p:sldId id="443" r:id="rId66"/>
    <p:sldId id="478" r:id="rId67"/>
    <p:sldId id="526" r:id="rId68"/>
    <p:sldId id="479" r:id="rId69"/>
    <p:sldId id="307" r:id="rId70"/>
    <p:sldId id="482" r:id="rId71"/>
    <p:sldId id="483" r:id="rId72"/>
    <p:sldId id="480" r:id="rId73"/>
    <p:sldId id="312" r:id="rId74"/>
    <p:sldId id="481" r:id="rId75"/>
    <p:sldId id="449" r:id="rId76"/>
    <p:sldId id="474" r:id="rId77"/>
    <p:sldId id="475" r:id="rId78"/>
    <p:sldId id="476" r:id="rId79"/>
    <p:sldId id="477" r:id="rId80"/>
    <p:sldId id="369" r:id="rId81"/>
    <p:sldId id="429" r:id="rId82"/>
    <p:sldId id="430" r:id="rId83"/>
    <p:sldId id="432" r:id="rId84"/>
    <p:sldId id="434" r:id="rId85"/>
    <p:sldId id="433" r:id="rId86"/>
    <p:sldId id="347" r:id="rId87"/>
    <p:sldId id="260" r:id="rId88"/>
    <p:sldId id="262" r:id="rId89"/>
    <p:sldId id="263" r:id="rId90"/>
    <p:sldId id="264" r:id="rId91"/>
    <p:sldId id="512" r:id="rId92"/>
    <p:sldId id="485" r:id="rId93"/>
    <p:sldId id="487" r:id="rId94"/>
    <p:sldId id="488" r:id="rId95"/>
    <p:sldId id="489" r:id="rId96"/>
    <p:sldId id="493" r:id="rId97"/>
    <p:sldId id="496" r:id="rId98"/>
    <p:sldId id="497" r:id="rId99"/>
    <p:sldId id="499" r:id="rId100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993300"/>
    <a:srgbClr val="996633"/>
    <a:srgbClr val="FF0066"/>
    <a:srgbClr val="00CCFF"/>
    <a:srgbClr val="003399"/>
    <a:srgbClr val="FF99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91" autoAdjust="0"/>
    <p:restoredTop sz="95904" autoAdjust="0"/>
  </p:normalViewPr>
  <p:slideViewPr>
    <p:cSldViewPr>
      <p:cViewPr varScale="1">
        <p:scale>
          <a:sx n="90" d="100"/>
          <a:sy n="90" d="100"/>
        </p:scale>
        <p:origin x="819" y="6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1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presProps" Target="presProps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wmf"/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Relationship Id="rId4" Type="http://schemas.openxmlformats.org/officeDocument/2006/relationships/image" Target="../media/image36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image" Target="../media/image38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image" Target="../media/image46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9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png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image" Target="../media/image52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png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image" Target="../media/image61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png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image" Target="../media/image64.e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wmf"/><Relationship Id="rId1" Type="http://schemas.openxmlformats.org/officeDocument/2006/relationships/image" Target="../media/image66.png"/><Relationship Id="rId4" Type="http://schemas.openxmlformats.org/officeDocument/2006/relationships/image" Target="../media/image69.e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image" Target="../media/image70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png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png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image" Target="../media/image74.emf"/></Relationships>
</file>

<file path=ppt/drawings/_rels/vmlDrawing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image" Target="../media/image77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7" Type="http://schemas.openxmlformats.org/officeDocument/2006/relationships/image" Target="../media/image88.wmf"/><Relationship Id="rId2" Type="http://schemas.openxmlformats.org/officeDocument/2006/relationships/image" Target="../media/image83.wmf"/><Relationship Id="rId1" Type="http://schemas.openxmlformats.org/officeDocument/2006/relationships/image" Target="../media/image82.emf"/><Relationship Id="rId6" Type="http://schemas.openxmlformats.org/officeDocument/2006/relationships/image" Target="../media/image87.wmf"/><Relationship Id="rId5" Type="http://schemas.openxmlformats.org/officeDocument/2006/relationships/image" Target="../media/image86.wmf"/><Relationship Id="rId4" Type="http://schemas.openxmlformats.org/officeDocument/2006/relationships/image" Target="../media/image85.w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image" Target="../media/image92.wmf"/><Relationship Id="rId1" Type="http://schemas.openxmlformats.org/officeDocument/2006/relationships/image" Target="../media/image91.emf"/><Relationship Id="rId5" Type="http://schemas.openxmlformats.org/officeDocument/2006/relationships/image" Target="../media/image94.wmf"/><Relationship Id="rId4" Type="http://schemas.openxmlformats.org/officeDocument/2006/relationships/image" Target="../media/image9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5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7" Type="http://schemas.openxmlformats.org/officeDocument/2006/relationships/image" Target="../media/image102.wmf"/><Relationship Id="rId2" Type="http://schemas.openxmlformats.org/officeDocument/2006/relationships/image" Target="../media/image97.wmf"/><Relationship Id="rId1" Type="http://schemas.openxmlformats.org/officeDocument/2006/relationships/image" Target="../media/image96.wmf"/><Relationship Id="rId6" Type="http://schemas.openxmlformats.org/officeDocument/2006/relationships/image" Target="../media/image101.wmf"/><Relationship Id="rId5" Type="http://schemas.openxmlformats.org/officeDocument/2006/relationships/image" Target="../media/image100.wmf"/><Relationship Id="rId4" Type="http://schemas.openxmlformats.org/officeDocument/2006/relationships/image" Target="../media/image99.wmf"/></Relationships>
</file>

<file path=ppt/drawings/_rels/vmlDrawing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image" Target="../media/image104.wmf"/><Relationship Id="rId1" Type="http://schemas.openxmlformats.org/officeDocument/2006/relationships/image" Target="../media/image103.w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image" Target="../media/image107.wmf"/><Relationship Id="rId1" Type="http://schemas.openxmlformats.org/officeDocument/2006/relationships/image" Target="../media/image106.w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wmf"/><Relationship Id="rId2" Type="http://schemas.openxmlformats.org/officeDocument/2006/relationships/image" Target="../media/image110.wmf"/><Relationship Id="rId1" Type="http://schemas.openxmlformats.org/officeDocument/2006/relationships/image" Target="../media/image109.wmf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image" Target="../media/image113.wmf"/><Relationship Id="rId1" Type="http://schemas.openxmlformats.org/officeDocument/2006/relationships/image" Target="../media/image112.wmf"/><Relationship Id="rId4" Type="http://schemas.openxmlformats.org/officeDocument/2006/relationships/image" Target="../media/image115.wmf"/></Relationships>
</file>

<file path=ppt/drawings/_rels/vmlDrawing5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image" Target="../media/image116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wmf"/></Relationships>
</file>

<file path=ppt/drawings/_rels/vmlDrawing5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image" Target="../media/image119.emf"/></Relationships>
</file>

<file path=ppt/drawings/_rels/vmlDrawing5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emf"/><Relationship Id="rId1" Type="http://schemas.openxmlformats.org/officeDocument/2006/relationships/image" Target="../media/image12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emf"/></Relationships>
</file>

<file path=ppt/drawings/_rels/vmlDrawing6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emf"/><Relationship Id="rId1" Type="http://schemas.openxmlformats.org/officeDocument/2006/relationships/image" Target="../media/image124.emf"/></Relationships>
</file>

<file path=ppt/drawings/_rels/vmlDrawing6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emf"/><Relationship Id="rId1" Type="http://schemas.openxmlformats.org/officeDocument/2006/relationships/image" Target="../media/image126.wmf"/></Relationships>
</file>

<file path=ppt/drawings/_rels/vmlDrawing6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emf"/><Relationship Id="rId1" Type="http://schemas.openxmlformats.org/officeDocument/2006/relationships/image" Target="../media/image128.emf"/></Relationships>
</file>

<file path=ppt/drawings/_rels/vmlDrawing6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wmf"/><Relationship Id="rId1" Type="http://schemas.openxmlformats.org/officeDocument/2006/relationships/image" Target="../media/image130.w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emf"/></Relationships>
</file>

<file path=ppt/drawings/_rels/vmlDrawing6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emf"/><Relationship Id="rId1" Type="http://schemas.openxmlformats.org/officeDocument/2006/relationships/image" Target="../media/image133.emf"/></Relationships>
</file>

<file path=ppt/drawings/_rels/vmlDrawing6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emf"/><Relationship Id="rId1" Type="http://schemas.openxmlformats.org/officeDocument/2006/relationships/image" Target="../media/image135.emf"/></Relationships>
</file>

<file path=ppt/drawings/_rels/vmlDrawing6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emf"/><Relationship Id="rId1" Type="http://schemas.openxmlformats.org/officeDocument/2006/relationships/image" Target="../media/image137.emf"/></Relationships>
</file>

<file path=ppt/drawings/_rels/vmlDrawing6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emf"/><Relationship Id="rId1" Type="http://schemas.openxmlformats.org/officeDocument/2006/relationships/image" Target="../media/image13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7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emf"/><Relationship Id="rId1" Type="http://schemas.openxmlformats.org/officeDocument/2006/relationships/image" Target="../media/image141.emf"/></Relationships>
</file>

<file path=ppt/drawings/_rels/vmlDrawing7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emf"/><Relationship Id="rId1" Type="http://schemas.openxmlformats.org/officeDocument/2006/relationships/image" Target="../media/image143.emf"/></Relationships>
</file>

<file path=ppt/drawings/_rels/vmlDrawing7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emf"/><Relationship Id="rId1" Type="http://schemas.openxmlformats.org/officeDocument/2006/relationships/image" Target="../media/image145.emf"/></Relationships>
</file>

<file path=ppt/drawings/_rels/vmlDrawing7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2" Type="http://schemas.openxmlformats.org/officeDocument/2006/relationships/image" Target="../media/image148.emf"/><Relationship Id="rId1" Type="http://schemas.openxmlformats.org/officeDocument/2006/relationships/image" Target="../media/image147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0.emf"/></Relationships>
</file>

<file path=ppt/drawings/_rels/vmlDrawing7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emf"/><Relationship Id="rId1" Type="http://schemas.openxmlformats.org/officeDocument/2006/relationships/image" Target="../media/image151.emf"/></Relationships>
</file>

<file path=ppt/drawings/_rels/vmlDrawing7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emf"/><Relationship Id="rId1" Type="http://schemas.openxmlformats.org/officeDocument/2006/relationships/image" Target="../media/image153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5.emf"/></Relationships>
</file>

<file path=ppt/drawings/_rels/vmlDrawing7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2" Type="http://schemas.openxmlformats.org/officeDocument/2006/relationships/image" Target="../media/image157.emf"/><Relationship Id="rId1" Type="http://schemas.openxmlformats.org/officeDocument/2006/relationships/image" Target="../media/image156.emf"/></Relationships>
</file>

<file path=ppt/drawings/_rels/vmlDrawing7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emf"/><Relationship Id="rId2" Type="http://schemas.openxmlformats.org/officeDocument/2006/relationships/image" Target="../media/image160.emf"/><Relationship Id="rId1" Type="http://schemas.openxmlformats.org/officeDocument/2006/relationships/image" Target="../media/image159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rawings/_rels/vmlDrawing8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2" Type="http://schemas.openxmlformats.org/officeDocument/2006/relationships/image" Target="../media/image163.emf"/><Relationship Id="rId1" Type="http://schemas.openxmlformats.org/officeDocument/2006/relationships/image" Target="../media/image162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5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emf"/></Relationships>
</file>

<file path=ppt/drawings/_rels/vmlDrawing8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emf"/><Relationship Id="rId1" Type="http://schemas.openxmlformats.org/officeDocument/2006/relationships/image" Target="../media/image167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9.emf"/></Relationships>
</file>

<file path=ppt/drawings/_rels/vmlDrawing8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emf"/><Relationship Id="rId1" Type="http://schemas.openxmlformats.org/officeDocument/2006/relationships/image" Target="../media/image170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2.emf"/></Relationships>
</file>

<file path=ppt/drawings/_rels/vmlDrawing8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emf"/><Relationship Id="rId1" Type="http://schemas.openxmlformats.org/officeDocument/2006/relationships/image" Target="../media/image173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DE95E540-31F6-4118-A0D4-2F29CFBC9D8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ct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8BB60719-C896-4082-9EBE-93F585ED230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ct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C7450DF1-F98C-4D35-93F9-052374DB5C2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7413" name="Rectangle 5">
            <a:extLst>
              <a:ext uri="{FF2B5EF4-FFF2-40B4-BE49-F238E27FC236}">
                <a16:creationId xmlns:a16="http://schemas.microsoft.com/office/drawing/2014/main" id="{D294A42A-40CB-439A-8C7A-A9C13DCDD5C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7414" name="Rectangle 6">
            <a:extLst>
              <a:ext uri="{FF2B5EF4-FFF2-40B4-BE49-F238E27FC236}">
                <a16:creationId xmlns:a16="http://schemas.microsoft.com/office/drawing/2014/main" id="{27EA2B92-29A2-4BDD-9331-52C124631E4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ct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415" name="Rectangle 7">
            <a:extLst>
              <a:ext uri="{FF2B5EF4-FFF2-40B4-BE49-F238E27FC236}">
                <a16:creationId xmlns:a16="http://schemas.microsoft.com/office/drawing/2014/main" id="{988F848D-BCA6-45BA-B3EA-20F95CFD51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ct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3B80325-0162-4458-917A-22AD0B7B4E3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>
            <a:extLst>
              <a:ext uri="{FF2B5EF4-FFF2-40B4-BE49-F238E27FC236}">
                <a16:creationId xmlns:a16="http://schemas.microsoft.com/office/drawing/2014/main" id="{A7115A42-2E9F-456D-A285-B3164CC976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Aft>
                <a:spcPct val="0"/>
              </a:spcAft>
            </a:pPr>
            <a:fld id="{387D0DA4-3B35-4495-8E1B-E8CEB3409D19}" type="slidenum">
              <a:rPr lang="en-US" altLang="zh-CN" smtClean="0"/>
              <a:pPr fontAlgn="base">
                <a:spcAft>
                  <a:spcPct val="0"/>
                </a:spcAft>
              </a:pPr>
              <a:t>38</a:t>
            </a:fld>
            <a:endParaRPr lang="en-US" altLang="zh-CN"/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D285481B-6405-41CE-AD77-0448CB2571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138E434B-2905-4B43-9A20-B5BB445533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C1D58219-2FD0-4F91-8CD2-59147B4ED9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Aft>
                <a:spcPct val="0"/>
              </a:spcAft>
            </a:pPr>
            <a:fld id="{D9AABF9F-AB98-48A4-9A89-41E97710B6FF}" type="slidenum">
              <a:rPr lang="en-US" altLang="zh-CN" smtClean="0"/>
              <a:pPr fontAlgn="base">
                <a:spcAft>
                  <a:spcPct val="0"/>
                </a:spcAft>
              </a:pPr>
              <a:t>94</a:t>
            </a:fld>
            <a:endParaRPr lang="en-US" altLang="zh-CN"/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A1F551F6-EB49-4697-8FF0-ACA9F7FA66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F0D535FB-EC52-4FC0-8CC6-166BE2F364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BC60B837-CF9F-45FF-AD98-A141CF7E05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Aft>
                <a:spcPct val="0"/>
              </a:spcAft>
            </a:pPr>
            <a:fld id="{C193A658-7644-4286-B6CE-1BC57DC8A55D}" type="slidenum">
              <a:rPr lang="en-US" altLang="zh-CN" smtClean="0"/>
              <a:pPr fontAlgn="base">
                <a:spcAft>
                  <a:spcPct val="0"/>
                </a:spcAft>
              </a:pPr>
              <a:t>95</a:t>
            </a:fld>
            <a:endParaRPr lang="en-US" altLang="zh-CN"/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1C1AFAD8-A721-4904-B4AB-225E1BD5F5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D71E6C82-FB79-48A4-A6D5-3025D5AC85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A9CDA88F-E0DB-4BC9-8E81-2FDA81EF03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Aft>
                <a:spcPct val="0"/>
              </a:spcAft>
            </a:pPr>
            <a:fld id="{8DC704BA-62B1-407A-8E33-98CCFF5D9313}" type="slidenum">
              <a:rPr lang="en-US" altLang="zh-CN" smtClean="0"/>
              <a:pPr fontAlgn="base">
                <a:spcAft>
                  <a:spcPct val="0"/>
                </a:spcAft>
              </a:pPr>
              <a:t>96</a:t>
            </a:fld>
            <a:endParaRPr lang="en-US" altLang="zh-CN"/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0626FB15-3522-49E6-83E4-7AA8DC3663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40E7CBAC-52C3-496B-8F15-A5432E7E83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CAD5AA1D-CFD9-4612-8605-764EDA9D66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Aft>
                <a:spcPct val="0"/>
              </a:spcAft>
            </a:pPr>
            <a:fld id="{1F38512D-B7C9-4BFC-BBAE-67B2C292368E}" type="slidenum">
              <a:rPr lang="en-US" altLang="zh-CN" smtClean="0"/>
              <a:pPr fontAlgn="base">
                <a:spcAft>
                  <a:spcPct val="0"/>
                </a:spcAft>
              </a:pPr>
              <a:t>97</a:t>
            </a:fld>
            <a:endParaRPr lang="en-US" altLang="zh-CN"/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29634B67-EB30-404C-A023-B455E34157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B21E5474-7959-4193-A7F9-2F0A78CE79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7A81C7F8-8EA5-40F8-8182-663F5BCA020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Aft>
                <a:spcPct val="0"/>
              </a:spcAft>
            </a:pPr>
            <a:fld id="{A16525DA-14C2-44E8-B6D6-06E50B7CE10E}" type="slidenum">
              <a:rPr lang="en-US" altLang="zh-CN" smtClean="0"/>
              <a:pPr fontAlgn="base">
                <a:spcAft>
                  <a:spcPct val="0"/>
                </a:spcAft>
              </a:pPr>
              <a:t>64</a:t>
            </a:fld>
            <a:endParaRPr lang="en-US" altLang="zh-CN"/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59197712-B253-48FF-BEF6-15F84AE39F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00B87140-EF11-4589-8CEC-2D2BE59CCE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6DCA64BF-15B7-4D37-89C4-57F5146C3C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Aft>
                <a:spcPct val="0"/>
              </a:spcAft>
            </a:pPr>
            <a:fld id="{A78A3843-74FB-4303-B374-BF1D3072E406}" type="slidenum">
              <a:rPr lang="en-US" altLang="zh-CN" smtClean="0"/>
              <a:pPr fontAlgn="base">
                <a:spcAft>
                  <a:spcPct val="0"/>
                </a:spcAft>
              </a:pPr>
              <a:t>66</a:t>
            </a:fld>
            <a:endParaRPr lang="en-US" altLang="zh-CN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6D62E7AF-BDAC-4582-8F4C-5AEA4AB0B7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BD727B75-50E3-410F-ACB8-37CE68118A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B57C0EAC-E5C3-4452-9D2E-C54C57E2FB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Aft>
                <a:spcPct val="0"/>
              </a:spcAft>
            </a:pPr>
            <a:fld id="{DDDFAC7D-A3B9-4BC2-9C55-D3BAD5CC5D73}" type="slidenum">
              <a:rPr lang="en-US" altLang="zh-CN" smtClean="0"/>
              <a:pPr fontAlgn="base">
                <a:spcAft>
                  <a:spcPct val="0"/>
                </a:spcAft>
              </a:pPr>
              <a:t>70</a:t>
            </a:fld>
            <a:endParaRPr lang="en-US" altLang="zh-CN"/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2929CFD7-6133-4F57-A883-7288B8B67C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3283E28E-7E83-4B9B-9C37-A217CEFDC2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3D43753D-AAA8-4551-AAED-C45A2131B2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Aft>
                <a:spcPct val="0"/>
              </a:spcAft>
            </a:pPr>
            <a:fld id="{AC49842F-A9D2-41FD-9285-973D5AA16F76}" type="slidenum">
              <a:rPr lang="en-US" altLang="zh-CN" smtClean="0"/>
              <a:pPr fontAlgn="base">
                <a:spcAft>
                  <a:spcPct val="0"/>
                </a:spcAft>
              </a:pPr>
              <a:t>72</a:t>
            </a:fld>
            <a:endParaRPr lang="en-US" altLang="zh-CN"/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DF6C4F99-FB8C-432A-A4D8-D2F8DE2BBD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74F2CFD6-4971-4C90-8BA1-45DF899F90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A7CF42E2-E646-4775-9AA3-B8FEF2DDB6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Aft>
                <a:spcPct val="0"/>
              </a:spcAft>
            </a:pPr>
            <a:fld id="{563DCCDB-1BED-4FDB-BA3F-34A4EDF10E7F}" type="slidenum">
              <a:rPr lang="en-US" altLang="zh-CN" smtClean="0"/>
              <a:pPr fontAlgn="base">
                <a:spcAft>
                  <a:spcPct val="0"/>
                </a:spcAft>
              </a:pPr>
              <a:t>90</a:t>
            </a:fld>
            <a:endParaRPr lang="en-US" altLang="zh-CN"/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6B8CADC2-52BE-4D07-BF63-2EFF753375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7FEE7B78-B27C-4EDC-AF12-7A3E7E781D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9359CBD5-951B-4C01-A7D4-4E1A51A9F4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Aft>
                <a:spcPct val="0"/>
              </a:spcAft>
            </a:pPr>
            <a:fld id="{0EECAB34-9E00-4338-9D2F-34B0A61C4C34}" type="slidenum">
              <a:rPr lang="en-US" altLang="zh-CN" smtClean="0"/>
              <a:pPr fontAlgn="base">
                <a:spcAft>
                  <a:spcPct val="0"/>
                </a:spcAft>
              </a:pPr>
              <a:t>91</a:t>
            </a:fld>
            <a:endParaRPr lang="en-US" altLang="zh-CN"/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782A16CB-244E-4A0F-A17F-8749EC2E52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68853CF9-2A2B-4DFB-B067-B5552B8AD1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BD849EF9-ACBD-4D89-BECD-E7DF93F5025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Aft>
                <a:spcPct val="0"/>
              </a:spcAft>
            </a:pPr>
            <a:fld id="{0A4A941E-D0AB-4401-9EEA-B000BCD61E58}" type="slidenum">
              <a:rPr lang="en-US" altLang="zh-CN" smtClean="0"/>
              <a:pPr fontAlgn="base">
                <a:spcAft>
                  <a:spcPct val="0"/>
                </a:spcAft>
              </a:pPr>
              <a:t>92</a:t>
            </a:fld>
            <a:endParaRPr lang="en-US" altLang="zh-CN"/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0C3F5B3E-6A4F-44A7-8C9B-C9ADD64064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ADE30972-E4D5-4BF4-9407-058D85BC45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36F1A2FD-7051-49A2-9A52-CFC9FD3467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spcAft>
                <a:spcPct val="0"/>
              </a:spcAft>
            </a:pPr>
            <a:fld id="{2C329A3B-5182-4708-8DDD-F45A33BD0A6B}" type="slidenum">
              <a:rPr lang="en-US" altLang="zh-CN" smtClean="0"/>
              <a:pPr fontAlgn="base">
                <a:spcAft>
                  <a:spcPct val="0"/>
                </a:spcAft>
              </a:pPr>
              <a:t>93</a:t>
            </a:fld>
            <a:endParaRPr lang="en-US" altLang="zh-CN"/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4A2FBB15-9671-4B33-9132-91FDB254B1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53F2EDE1-D0C9-4735-9556-F69FDD04B3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129063-1327-4BC1-A5B5-C61987D62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94F666-AD96-4DB4-8950-03F3E04A877A}" type="datetime11">
              <a:rPr lang="zh-CN" altLang="en-US"/>
              <a:pPr>
                <a:defRPr/>
              </a:pPr>
              <a:t>13:31:50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317412-6F07-4F7D-9CCF-F8DCCBE52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E69F5A-9FE5-4347-91F9-B7E033D30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5F4F71-7FB6-440F-881D-F0A4B58548B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9031534"/>
      </p:ext>
    </p:extLst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1BC758-58BF-4321-9427-4344AD143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181EBA-179C-4DEA-BE06-1B633835C1CF}" type="datetime11">
              <a:rPr lang="zh-CN" altLang="en-US"/>
              <a:pPr>
                <a:defRPr/>
              </a:pPr>
              <a:t>13:31:50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BBC581-A67D-49FB-A4B9-5CC537297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3C5E7B-2A6A-4A56-A3E4-3FF10CC58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DC642F-918A-4280-8246-68F4B552CAF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7444169"/>
      </p:ext>
    </p:extLst>
  </p:cSld>
  <p:clrMapOvr>
    <a:masterClrMapping/>
  </p:clrMapOvr>
  <p:transition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030625-89B4-4AC4-AA0C-F26C0656C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C90B4D-7F6A-442C-9DED-CA114C123C18}" type="datetime11">
              <a:rPr lang="zh-CN" altLang="en-US"/>
              <a:pPr>
                <a:defRPr/>
              </a:pPr>
              <a:t>13:31:50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F59BA5-DFFB-4BA1-B928-646CA4C1C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85CEA8-27AC-4AF8-9949-B85212C4D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AB8B4A-F20C-4BAB-AC13-12E8A778617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7112237"/>
      </p:ext>
    </p:extLst>
  </p:cSld>
  <p:clrMapOvr>
    <a:masterClrMapping/>
  </p:clrMapOvr>
  <p:transition>
    <p:zo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1625" y="685800"/>
            <a:ext cx="854075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1981200"/>
            <a:ext cx="4194175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1375" y="1981200"/>
            <a:ext cx="4194175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1375" y="4000500"/>
            <a:ext cx="4194175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8AF18DD0-8AC2-4396-AE28-84F1D03119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1625" y="6019800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F119AE-B390-40A2-9C67-089F7D3FAEB0}" type="datetime11">
              <a:rPr lang="zh-CN" altLang="en-US"/>
              <a:pPr>
                <a:defRPr/>
              </a:pPr>
              <a:t>13:31:50</a:t>
            </a:fld>
            <a:endParaRPr lang="en-US" altLang="zh-CN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0BCC4E98-30D7-4559-B9F8-453EF84C0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019800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C642E78-036A-4A6D-A109-4598F4058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019800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42E0D5-22C1-498E-8CFD-7A868E4CE9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8735525"/>
      </p:ext>
    </p:extLst>
  </p:cSld>
  <p:clrMapOvr>
    <a:masterClrMapping/>
  </p:clrMapOvr>
  <p:transition>
    <p:zo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301625" y="685800"/>
            <a:ext cx="8543925" cy="5181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3F7F939-77E8-483E-8717-6693BD2AD0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1625" y="6019800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FACCB5-779F-4BF7-BE81-ADD25C2D7C17}" type="datetime11">
              <a:rPr lang="zh-CN" altLang="en-US"/>
              <a:pPr>
                <a:defRPr/>
              </a:pPr>
              <a:t>13:31:50</a:t>
            </a:fld>
            <a:endParaRPr lang="en-US" altLang="zh-CN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E465D6A-7C8C-4388-8F38-09BB8DE46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019800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E9DC7FB-AD2B-408A-8AD8-B1F56E7F5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019800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3BFF62-C29E-4307-9BDA-31DFCAF5125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6049176"/>
      </p:ext>
    </p:extLst>
  </p:cSld>
  <p:clrMapOvr>
    <a:masterClrMapping/>
  </p:clrMapOvr>
  <p:transition>
    <p:zo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BC149A2-71BD-4AA5-9204-0169C61A93B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902C3BE-56B4-4146-9EFF-A650888A78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44A0303-9F23-4ED2-B9CF-642F4092915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DB66C3-DEB4-480E-BB81-CF96F04C6E4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40362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C02954C-8A49-49B1-9D39-E60EE5D343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0612C79-5945-4BBA-A7DA-ADA0EB5048A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7AAD2D1-A98A-4F37-B8DE-88DF27888BD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28B91C-4D8F-47FC-9A4B-87D92B8BE09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75541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E20287A-D835-4B75-A61F-B36701E258F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342B0BD-C7F4-44E4-B45D-14A8EDB5089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9819524-C28D-4157-BEBA-EB8A0042CE5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6BAA2D-7A0F-4DD5-B529-C7B56AFE3B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7274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9C0196-A12B-4683-A5D4-9DD35381C3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B83764-9099-439F-8057-3F4187020C4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0E2F0A-B0C3-4DE6-8F8C-4136CC96AE3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8E9B91-D95C-4FF2-83D8-C0ECD85045A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65320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A002097-3742-47C2-B788-67A56C5B834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BBCA810-26E9-467F-A174-40BD65558F4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30C01F5-1BD8-4456-B153-608D1D84B26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544397-30B9-4633-A382-F3263257602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568216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5C6624B-8D77-455A-A1D1-ECB24DA6698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553AC683-7D27-4157-8084-9DB1C24D215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4BDAA67-99F6-4CF1-96BE-3F9C87A2C6B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3BA44A-0010-4DEB-8F47-A478A3DFA05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63673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60AC60-27C5-4F75-9F58-DDEF8B902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9A7AAF-1ECA-41A6-9DD9-DB4FD9CE5C0D}" type="datetime11">
              <a:rPr lang="zh-CN" altLang="en-US"/>
              <a:pPr>
                <a:defRPr/>
              </a:pPr>
              <a:t>13:31:50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8534ED-ED56-457A-9365-4213A5F61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9E7D1A-7035-49CA-9F0F-E59131986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EF79CE-F263-4054-95EA-B8D4A5BDC03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4506559"/>
      </p:ext>
    </p:extLst>
  </p:cSld>
  <p:clrMapOvr>
    <a:masterClrMapping/>
  </p:clrMapOvr>
  <p:transition>
    <p:zo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E4341BD6-5884-4A31-A258-1206B029D9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4ADEF89-ED96-4E27-995C-DE150C5CFA2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44D8470-5050-4AD1-8ACB-8D55BD0EDB4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F65D08-90C7-4FD9-8359-59A67AA4D67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0858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40631C-24E0-49D0-B72C-AAD3C2133C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4373D1-D95D-473A-A0A1-F3E32568338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8CEF2E-4BE0-43D3-9889-991785FA98F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068F5C-F7AB-4A53-AD85-15959BA9731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23457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83688F-08F3-4764-8175-D6CE2C0CB6B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B95E0A-AFEE-4E84-BE88-678C1F60B7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E2652D-38D9-4C34-AE16-8E6084A4CAD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AB6ABC-9573-4A85-9318-7376732F2C9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97486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4E20983-6199-4BA4-86E5-8B770C3B1ED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DEF40DF-3660-4B05-B8E8-04AB50AA4E7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D5A7431-1A37-4C14-A27C-BA1294A06C5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DE2BFF-A16F-47D6-A47E-B402F5C288B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514123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1BF0479-5F4B-489B-AAF8-5B76FBA0CFE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9EA7A93-7355-40FA-A9AE-04273BBB9BB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852BDF3-45EF-4158-8E26-B2B7C21D2B4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163FEA-4917-47C3-BEBF-C140B5DD797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39292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F2054D9-DF28-43B1-9AC2-5AB2E38D8B3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BD36F48-1A59-42EF-8F8F-4104D828D90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0AF4E6A-3422-42C8-A82E-44FEEA9A123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E04FD5-2C9D-41C0-8680-C2BBFC58B75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05188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7299CA0-1E15-42BC-90DE-67198D6BA1A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543E7F-5551-4374-BDD3-D77C124C80A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DC836A1-40FB-4AFA-98B1-43BAE943F70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A89508-C48C-436B-97BD-0A67DEC44A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16427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14A3393-3141-47AC-959C-79C6EF97918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46ADF71-9C62-4936-A149-2ED911311B4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FE396BA-D4F5-42A5-971C-6447D1A12B0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5271AA-3499-46E9-9CD1-A4DC8240FFF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26194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F9DB9B-BFFC-4689-9827-03130F36FD4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D5E956-ABFD-47B7-A758-DD576F94C74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9FA338-1FE8-4A5E-AF98-BABC53E9EDC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C5F7F7-891E-469C-A139-69F6E7E3942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74680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DA1B0D7-168F-4D3F-A5DA-897333C8F1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2CBB046-4112-4457-9C1E-FA11D5EE5D8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DB50EA25-5E4F-4242-8598-A13B65F866E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3A5FDC-1395-4D12-84D4-C28B2F1FD3B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8065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BB3289-8239-4CB7-8D53-8CBFC975B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469E80-7DC9-4C98-80FF-CA9F24C6065D}" type="datetime11">
              <a:rPr lang="zh-CN" altLang="en-US"/>
              <a:pPr>
                <a:defRPr/>
              </a:pPr>
              <a:t>13:31:50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30AC66-7E44-4B0F-B07C-6582F08DF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55B506-61FD-423E-9A81-1E80F762D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5D73C2-D221-44BB-9C4F-CB3C5F79AF8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8786245"/>
      </p:ext>
    </p:extLst>
  </p:cSld>
  <p:clrMapOvr>
    <a:masterClrMapping/>
  </p:clrMapOvr>
  <p:transition>
    <p:zoom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550A552-0339-4C09-A6CB-1D329DEA2E0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6AEA4BD-07A1-4BE1-837A-DE96E706E6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7A3A7B2-83D5-40EB-8EA8-06CD92D9F24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BBE148-E1C7-4D14-961F-F343A8BD4D5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527806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CD5E3AA7-BEDF-4C5C-A766-5716DA0F65C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C6DD9F0-9A6E-4D7F-A305-C445A6A1093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138E9AD-1A6C-4BE9-97FD-EB6A886963C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AC6370-4C10-4BD6-98BE-F94B822AE18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361956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04C681-A44C-45C7-BE3E-C8A4210C4C2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3196D-D079-4A8B-9CEB-E5D9039A712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45726C-80CF-4105-B9E9-42C43C9074A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F34ADF-060B-4EB9-942F-195065D73EB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32115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D4D849-B994-46FD-8BA1-71F75C1FBB3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CF4565-8268-4316-94D9-4BAC61EE113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4EEDE7-437C-4C1D-B731-4C05DB1E45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B4D8F9-3B94-4B56-986C-89415D9907F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914776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E2DEC29-3F83-4341-968D-BEC640EFF0F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86D6504-6059-4B0A-A120-FD758583BC7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48EF22D-A0F5-4073-B517-B5C0E84BDF3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3C0E21-4D6B-4A4F-B08A-6518D7B0C6A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12881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ABB5CF8-E395-4D9F-A101-2CAA577B4A1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CB5EB28-5B16-4F9E-BE29-4E69844327C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DFE4850-32BA-4AE6-BEB6-D786582DB0A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009D95-0132-4289-B09D-E6177A374E5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4773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068F61AC-7B6B-41A6-9197-EDD69621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58997F-5E20-45C5-91B5-9DC0B3DAC487}" type="datetime11">
              <a:rPr lang="zh-CN" altLang="en-US"/>
              <a:pPr>
                <a:defRPr/>
              </a:pPr>
              <a:t>13:31:50</a:t>
            </a:fld>
            <a:endParaRPr lang="en-US" altLang="zh-CN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A2F7FB8A-C0B4-46EC-9E96-0EA7DDB9B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A9E4895B-D4DE-4DA6-8B65-D9AE97678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C5C2AA-0491-4D76-9E62-EEC78927BB5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5315563"/>
      </p:ext>
    </p:extLst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37D7A6C7-C200-44AE-825B-B9157E16E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EE947C-4738-428E-B5BD-1EC3F0F224AB}" type="datetime11">
              <a:rPr lang="zh-CN" altLang="en-US"/>
              <a:pPr>
                <a:defRPr/>
              </a:pPr>
              <a:t>13:31:50</a:t>
            </a:fld>
            <a:endParaRPr lang="en-US" altLang="zh-CN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B4B7BECE-B293-472C-B32F-6C2566638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2ED9979E-D66F-4004-8816-3781D106A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4E6EA5-F64E-4135-91BD-FB999BC8E87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1978130"/>
      </p:ext>
    </p:extLst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699AA2EE-F7AB-4039-9DCB-EB4A77EFC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111440-B044-4FD6-B5E7-131686AD1DE0}" type="datetime11">
              <a:rPr lang="zh-CN" altLang="en-US"/>
              <a:pPr>
                <a:defRPr/>
              </a:pPr>
              <a:t>13:31:50</a:t>
            </a:fld>
            <a:endParaRPr lang="en-US" altLang="zh-CN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3BCE3911-6886-43E4-BEC1-19C657A04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55214843-4231-4056-B39E-6B2C08747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639641-48FF-4599-A4E1-1E4DA588BDE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7043511"/>
      </p:ext>
    </p:extLst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E6CBB935-1B06-480B-BC16-48E8648BA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3DA4D1-A7E9-4C48-B0D6-57D434F5021B}" type="datetime11">
              <a:rPr lang="zh-CN" altLang="en-US"/>
              <a:pPr>
                <a:defRPr/>
              </a:pPr>
              <a:t>13:31:50</a:t>
            </a:fld>
            <a:endParaRPr lang="en-US" altLang="zh-CN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79C44EE6-13FE-47DC-8C80-A5A2841C1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649E4303-E146-4EA4-9259-2542BFF56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5C9BC5-3280-4DA5-9581-6278BC215AF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37291416"/>
      </p:ext>
    </p:extLst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FE774FFB-3EC5-4BB7-BADC-21D2A323E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FA0432-95F7-4404-A642-74AEDC656ED3}" type="datetime11">
              <a:rPr lang="zh-CN" altLang="en-US"/>
              <a:pPr>
                <a:defRPr/>
              </a:pPr>
              <a:t>13:31:50</a:t>
            </a:fld>
            <a:endParaRPr lang="en-US" altLang="zh-CN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621E3F69-7CF7-47DA-BCA2-67C352577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51AE2F1C-13B8-450E-9B33-5D148E13C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B2BFED-1875-46C7-B5A0-6728DC2A55A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0328329"/>
      </p:ext>
    </p:extLst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E97CF4DC-3F02-4EFB-A3AA-B8808D746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76B7D9-5ED1-4292-9DAC-6E00653BE32C}" type="datetime11">
              <a:rPr lang="zh-CN" altLang="en-US"/>
              <a:pPr>
                <a:defRPr/>
              </a:pPr>
              <a:t>13:31:50</a:t>
            </a:fld>
            <a:endParaRPr lang="en-US" altLang="zh-CN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E04309F0-30E5-4539-A22E-4ACC8CC31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DE8A262C-4EF0-4D5F-8A72-A8C2AECF3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77F271-FC92-461A-B3A0-CAC16A8A0B5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4641664"/>
      </p:ext>
    </p:extLst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9322C7EF-8AD1-4966-8E01-F96800CA15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EC125863-1030-4951-94AE-66BD04F728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A7C473-E1CA-4B75-930D-D40DC58DC9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74A1E64-A47D-4CCB-AC09-EDCB42AEBEE4}" type="datetime11">
              <a:rPr lang="zh-CN" altLang="en-US"/>
              <a:pPr>
                <a:defRPr/>
              </a:pPr>
              <a:t>13:31:50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51D323-F697-49D9-B69A-C84DCFE378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2A70D4-0235-4118-ADCB-39CD50791E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8FAEC5A-B9A7-49DB-9FBF-91E82B56F82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3" r:id="rId1"/>
    <p:sldLayoutId id="2147484044" r:id="rId2"/>
    <p:sldLayoutId id="2147484045" r:id="rId3"/>
    <p:sldLayoutId id="2147484046" r:id="rId4"/>
    <p:sldLayoutId id="2147484047" r:id="rId5"/>
    <p:sldLayoutId id="2147484048" r:id="rId6"/>
    <p:sldLayoutId id="2147484049" r:id="rId7"/>
    <p:sldLayoutId id="2147484050" r:id="rId8"/>
    <p:sldLayoutId id="2147484051" r:id="rId9"/>
    <p:sldLayoutId id="2147484052" r:id="rId10"/>
    <p:sldLayoutId id="2147484053" r:id="rId11"/>
    <p:sldLayoutId id="2147484076" r:id="rId12"/>
    <p:sldLayoutId id="2147484077" r:id="rId13"/>
  </p:sldLayoutIdLst>
  <p:transition>
    <p:zoom/>
  </p:transition>
  <p:hf hdr="0" ftr="0"/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2E50502-5EC8-4D0A-B6B9-04C2BA85A2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单击以编辑</a:t>
            </a:r>
            <a:r>
              <a:rPr lang="zh-CN" altLang="en-US"/>
              <a:t>母版标题样式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8040BCA4-E12C-463B-AD0E-B44332E591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单击以编辑母版文本样式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753332A5-97DA-4CF2-AF2E-4D13C3D0A6D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50000"/>
              </a:spcBef>
              <a:defRPr sz="14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BC7C4318-CCA0-4551-ACDA-7013290028A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defRPr sz="14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349B4233-3FBE-4208-A17E-890D29DB600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defRPr sz="1400" b="0"/>
            </a:lvl1pPr>
          </a:lstStyle>
          <a:p>
            <a:pPr>
              <a:defRPr/>
            </a:pPr>
            <a:fld id="{CC858CFD-3345-4332-A3B0-3F91BD7B2C8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4" r:id="rId1"/>
    <p:sldLayoutId id="2147484055" r:id="rId2"/>
    <p:sldLayoutId id="2147484056" r:id="rId3"/>
    <p:sldLayoutId id="2147484057" r:id="rId4"/>
    <p:sldLayoutId id="2147484058" r:id="rId5"/>
    <p:sldLayoutId id="2147484059" r:id="rId6"/>
    <p:sldLayoutId id="2147484060" r:id="rId7"/>
    <p:sldLayoutId id="2147484061" r:id="rId8"/>
    <p:sldLayoutId id="2147484062" r:id="rId9"/>
    <p:sldLayoutId id="2147484063" r:id="rId10"/>
    <p:sldLayoutId id="214748406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B7C898A5-6DE7-4CEE-BE5C-F63835D17C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单击以编辑</a:t>
            </a:r>
            <a:r>
              <a:rPr lang="zh-CN" altLang="en-US"/>
              <a:t>母版标题样式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08F5ACFE-E8DB-4E2E-B80B-DEB45023E1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单击以编辑母版文本样式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70991EB7-3C6E-4E5D-B5D0-96A33682F97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50000"/>
              </a:spcBef>
              <a:defRPr sz="14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FF241F4C-3B2D-41D6-B1B0-D97EDFD201C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defRPr sz="14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8CC2CD-C3C3-4709-9D9B-3989BEBF169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defRPr sz="1400" b="0" smtClean="0"/>
            </a:lvl1pPr>
          </a:lstStyle>
          <a:p>
            <a:pPr>
              <a:defRPr/>
            </a:pPr>
            <a:fld id="{05B9C1E4-540C-481E-8282-6853AC2D67C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6.png"/><Relationship Id="rId5" Type="http://schemas.openxmlformats.org/officeDocument/2006/relationships/oleObject" Target="../embeddings/oleObject15.bin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0.png"/><Relationship Id="rId5" Type="http://schemas.openxmlformats.org/officeDocument/2006/relationships/oleObject" Target="../embeddings/oleObject19.bin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4.png"/><Relationship Id="rId5" Type="http://schemas.openxmlformats.org/officeDocument/2006/relationships/oleObject" Target="../embeddings/oleObject22.bin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2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7.e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2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2.e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29.bin"/><Relationship Id="rId10" Type="http://schemas.openxmlformats.org/officeDocument/2006/relationships/image" Target="../media/image36.emf"/><Relationship Id="rId4" Type="http://schemas.openxmlformats.org/officeDocument/2006/relationships/image" Target="../media/image33.wmf"/><Relationship Id="rId9" Type="http://schemas.openxmlformats.org/officeDocument/2006/relationships/oleObject" Target="../embeddings/oleObject31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9.png"/><Relationship Id="rId5" Type="http://schemas.openxmlformats.org/officeDocument/2006/relationships/oleObject" Target="../embeddings/oleObject34.bin"/><Relationship Id="rId4" Type="http://schemas.openxmlformats.org/officeDocument/2006/relationships/image" Target="../media/image3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4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42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oleObject" Target="../embeddings/oleObject38.bin"/><Relationship Id="rId7" Type="http://schemas.openxmlformats.org/officeDocument/2006/relationships/oleObject" Target="../embeddings/oleObject4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44.emf"/><Relationship Id="rId5" Type="http://schemas.openxmlformats.org/officeDocument/2006/relationships/oleObject" Target="../embeddings/oleObject39.bin"/><Relationship Id="rId4" Type="http://schemas.openxmlformats.org/officeDocument/2006/relationships/image" Target="../media/image4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47.e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4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4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4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53.e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5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54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56.png"/><Relationship Id="rId5" Type="http://schemas.openxmlformats.org/officeDocument/2006/relationships/oleObject" Target="../embeddings/oleObject51.bin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57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59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60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2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58.bin"/><Relationship Id="rId5" Type="http://schemas.openxmlformats.org/officeDocument/2006/relationships/image" Target="../media/image61.emf"/><Relationship Id="rId4" Type="http://schemas.openxmlformats.org/officeDocument/2006/relationships/oleObject" Target="../embeddings/oleObject57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7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65.emf"/><Relationship Id="rId5" Type="http://schemas.openxmlformats.org/officeDocument/2006/relationships/oleObject" Target="../embeddings/oleObject61.bin"/><Relationship Id="rId4" Type="http://schemas.openxmlformats.org/officeDocument/2006/relationships/image" Target="../media/image64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oleObject" Target="../embeddings/oleObject62.bin"/><Relationship Id="rId7" Type="http://schemas.openxmlformats.org/officeDocument/2006/relationships/oleObject" Target="../embeddings/oleObject6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63.bin"/><Relationship Id="rId10" Type="http://schemas.openxmlformats.org/officeDocument/2006/relationships/image" Target="../media/image69.emf"/><Relationship Id="rId4" Type="http://schemas.openxmlformats.org/officeDocument/2006/relationships/image" Target="../media/image66.png"/><Relationship Id="rId9" Type="http://schemas.openxmlformats.org/officeDocument/2006/relationships/oleObject" Target="../embeddings/oleObject65.bin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66.png"/><Relationship Id="rId5" Type="http://schemas.openxmlformats.org/officeDocument/2006/relationships/oleObject" Target="../embeddings/oleObject67.bin"/><Relationship Id="rId4" Type="http://schemas.openxmlformats.org/officeDocument/2006/relationships/image" Target="../media/image70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.vml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.vml"/><Relationship Id="rId4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oleObject" Target="../embeddings/oleObject71.bin"/><Relationship Id="rId7" Type="http://schemas.openxmlformats.org/officeDocument/2006/relationships/oleObject" Target="../embeddings/oleObject7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75.emf"/><Relationship Id="rId5" Type="http://schemas.openxmlformats.org/officeDocument/2006/relationships/oleObject" Target="../embeddings/oleObject72.bin"/><Relationship Id="rId4" Type="http://schemas.openxmlformats.org/officeDocument/2006/relationships/image" Target="../media/image74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78.emf"/><Relationship Id="rId5" Type="http://schemas.openxmlformats.org/officeDocument/2006/relationships/oleObject" Target="../embeddings/oleObject75.bin"/><Relationship Id="rId4" Type="http://schemas.openxmlformats.org/officeDocument/2006/relationships/image" Target="../media/image77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.vml"/><Relationship Id="rId4" Type="http://schemas.openxmlformats.org/officeDocument/2006/relationships/image" Target="../media/image7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9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.vml"/><Relationship Id="rId4" Type="http://schemas.openxmlformats.org/officeDocument/2006/relationships/image" Target="../media/image80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.vml"/><Relationship Id="rId4" Type="http://schemas.openxmlformats.org/officeDocument/2006/relationships/image" Target="../media/image81.w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13" Type="http://schemas.openxmlformats.org/officeDocument/2006/relationships/image" Target="../media/image86.wmf"/><Relationship Id="rId3" Type="http://schemas.openxmlformats.org/officeDocument/2006/relationships/oleObject" Target="../embeddings/oleObject79.bin"/><Relationship Id="rId7" Type="http://schemas.openxmlformats.org/officeDocument/2006/relationships/oleObject" Target="../embeddings/oleObject81.bin"/><Relationship Id="rId12" Type="http://schemas.openxmlformats.org/officeDocument/2006/relationships/oleObject" Target="../embeddings/oleObject84.bin"/><Relationship Id="rId17" Type="http://schemas.openxmlformats.org/officeDocument/2006/relationships/image" Target="../media/image88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86.bin"/><Relationship Id="rId1" Type="http://schemas.openxmlformats.org/officeDocument/2006/relationships/vmlDrawing" Target="../drawings/vmlDrawing47.vml"/><Relationship Id="rId6" Type="http://schemas.openxmlformats.org/officeDocument/2006/relationships/image" Target="../media/image83.wmf"/><Relationship Id="rId11" Type="http://schemas.openxmlformats.org/officeDocument/2006/relationships/image" Target="../media/image85.wmf"/><Relationship Id="rId5" Type="http://schemas.openxmlformats.org/officeDocument/2006/relationships/oleObject" Target="../embeddings/oleObject80.bin"/><Relationship Id="rId15" Type="http://schemas.openxmlformats.org/officeDocument/2006/relationships/image" Target="../media/image87.wmf"/><Relationship Id="rId10" Type="http://schemas.openxmlformats.org/officeDocument/2006/relationships/oleObject" Target="../embeddings/oleObject83.bin"/><Relationship Id="rId4" Type="http://schemas.openxmlformats.org/officeDocument/2006/relationships/image" Target="../media/image82.emf"/><Relationship Id="rId9" Type="http://schemas.openxmlformats.org/officeDocument/2006/relationships/oleObject" Target="../embeddings/oleObject82.bin"/><Relationship Id="rId14" Type="http://schemas.openxmlformats.org/officeDocument/2006/relationships/oleObject" Target="../embeddings/oleObject85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.vml"/><Relationship Id="rId5" Type="http://schemas.openxmlformats.org/officeDocument/2006/relationships/image" Target="../media/image90.png"/><Relationship Id="rId4" Type="http://schemas.openxmlformats.org/officeDocument/2006/relationships/image" Target="../media/image89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3" Type="http://schemas.openxmlformats.org/officeDocument/2006/relationships/oleObject" Target="../embeddings/oleObject88.bin"/><Relationship Id="rId7" Type="http://schemas.openxmlformats.org/officeDocument/2006/relationships/oleObject" Target="../embeddings/oleObject90.bin"/><Relationship Id="rId12" Type="http://schemas.openxmlformats.org/officeDocument/2006/relationships/image" Target="../media/image9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92.wmf"/><Relationship Id="rId11" Type="http://schemas.openxmlformats.org/officeDocument/2006/relationships/oleObject" Target="../embeddings/oleObject92.bin"/><Relationship Id="rId5" Type="http://schemas.openxmlformats.org/officeDocument/2006/relationships/oleObject" Target="../embeddings/oleObject89.bin"/><Relationship Id="rId10" Type="http://schemas.openxmlformats.org/officeDocument/2006/relationships/image" Target="../media/image93.wmf"/><Relationship Id="rId4" Type="http://schemas.openxmlformats.org/officeDocument/2006/relationships/image" Target="../media/image91.emf"/><Relationship Id="rId9" Type="http://schemas.openxmlformats.org/officeDocument/2006/relationships/oleObject" Target="../embeddings/oleObject91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0.vml"/><Relationship Id="rId4" Type="http://schemas.openxmlformats.org/officeDocument/2006/relationships/image" Target="../media/image95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wmf"/><Relationship Id="rId13" Type="http://schemas.openxmlformats.org/officeDocument/2006/relationships/oleObject" Target="../embeddings/oleObject99.bin"/><Relationship Id="rId3" Type="http://schemas.openxmlformats.org/officeDocument/2006/relationships/oleObject" Target="../embeddings/oleObject94.bin"/><Relationship Id="rId7" Type="http://schemas.openxmlformats.org/officeDocument/2006/relationships/oleObject" Target="../embeddings/oleObject96.bin"/><Relationship Id="rId12" Type="http://schemas.openxmlformats.org/officeDocument/2006/relationships/image" Target="../media/image100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02.wmf"/><Relationship Id="rId1" Type="http://schemas.openxmlformats.org/officeDocument/2006/relationships/vmlDrawing" Target="../drawings/vmlDrawing51.vml"/><Relationship Id="rId6" Type="http://schemas.openxmlformats.org/officeDocument/2006/relationships/image" Target="../media/image97.wmf"/><Relationship Id="rId11" Type="http://schemas.openxmlformats.org/officeDocument/2006/relationships/oleObject" Target="../embeddings/oleObject98.bin"/><Relationship Id="rId5" Type="http://schemas.openxmlformats.org/officeDocument/2006/relationships/oleObject" Target="../embeddings/oleObject95.bin"/><Relationship Id="rId15" Type="http://schemas.openxmlformats.org/officeDocument/2006/relationships/oleObject" Target="../embeddings/oleObject100.bin"/><Relationship Id="rId10" Type="http://schemas.openxmlformats.org/officeDocument/2006/relationships/image" Target="../media/image99.wmf"/><Relationship Id="rId4" Type="http://schemas.openxmlformats.org/officeDocument/2006/relationships/image" Target="../media/image96.wmf"/><Relationship Id="rId9" Type="http://schemas.openxmlformats.org/officeDocument/2006/relationships/oleObject" Target="../embeddings/oleObject97.bin"/><Relationship Id="rId14" Type="http://schemas.openxmlformats.org/officeDocument/2006/relationships/image" Target="../media/image101.w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wmf"/><Relationship Id="rId3" Type="http://schemas.openxmlformats.org/officeDocument/2006/relationships/oleObject" Target="../embeddings/oleObject101.bin"/><Relationship Id="rId7" Type="http://schemas.openxmlformats.org/officeDocument/2006/relationships/oleObject" Target="../embeddings/oleObject10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104.wmf"/><Relationship Id="rId5" Type="http://schemas.openxmlformats.org/officeDocument/2006/relationships/oleObject" Target="../embeddings/oleObject102.bin"/><Relationship Id="rId4" Type="http://schemas.openxmlformats.org/officeDocument/2006/relationships/image" Target="../media/image103.w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3" Type="http://schemas.openxmlformats.org/officeDocument/2006/relationships/oleObject" Target="../embeddings/oleObject104.bin"/><Relationship Id="rId7" Type="http://schemas.openxmlformats.org/officeDocument/2006/relationships/oleObject" Target="../embeddings/oleObject10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107.wmf"/><Relationship Id="rId5" Type="http://schemas.openxmlformats.org/officeDocument/2006/relationships/oleObject" Target="../embeddings/oleObject105.bin"/><Relationship Id="rId4" Type="http://schemas.openxmlformats.org/officeDocument/2006/relationships/image" Target="../media/image106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0.e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wmf"/><Relationship Id="rId3" Type="http://schemas.openxmlformats.org/officeDocument/2006/relationships/oleObject" Target="../embeddings/oleObject107.bin"/><Relationship Id="rId7" Type="http://schemas.openxmlformats.org/officeDocument/2006/relationships/oleObject" Target="../embeddings/oleObject10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110.wmf"/><Relationship Id="rId5" Type="http://schemas.openxmlformats.org/officeDocument/2006/relationships/oleObject" Target="../embeddings/oleObject108.bin"/><Relationship Id="rId4" Type="http://schemas.openxmlformats.org/officeDocument/2006/relationships/image" Target="../media/image109.w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3" Type="http://schemas.openxmlformats.org/officeDocument/2006/relationships/oleObject" Target="../embeddings/oleObject110.bin"/><Relationship Id="rId7" Type="http://schemas.openxmlformats.org/officeDocument/2006/relationships/oleObject" Target="../embeddings/oleObject1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113.wmf"/><Relationship Id="rId5" Type="http://schemas.openxmlformats.org/officeDocument/2006/relationships/oleObject" Target="../embeddings/oleObject111.bin"/><Relationship Id="rId10" Type="http://schemas.openxmlformats.org/officeDocument/2006/relationships/image" Target="../media/image115.wmf"/><Relationship Id="rId4" Type="http://schemas.openxmlformats.org/officeDocument/2006/relationships/image" Target="../media/image112.wmf"/><Relationship Id="rId9" Type="http://schemas.openxmlformats.org/officeDocument/2006/relationships/oleObject" Target="../embeddings/oleObject113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117.emf"/><Relationship Id="rId5" Type="http://schemas.openxmlformats.org/officeDocument/2006/relationships/oleObject" Target="../embeddings/oleObject115.bin"/><Relationship Id="rId4" Type="http://schemas.openxmlformats.org/officeDocument/2006/relationships/image" Target="../media/image116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7.vml"/><Relationship Id="rId4" Type="http://schemas.openxmlformats.org/officeDocument/2006/relationships/image" Target="../media/image118.w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20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8.vml"/><Relationship Id="rId6" Type="http://schemas.openxmlformats.org/officeDocument/2006/relationships/oleObject" Target="../embeddings/oleObject118.bin"/><Relationship Id="rId5" Type="http://schemas.openxmlformats.org/officeDocument/2006/relationships/image" Target="../media/image119.emf"/><Relationship Id="rId4" Type="http://schemas.openxmlformats.org/officeDocument/2006/relationships/oleObject" Target="../embeddings/oleObject117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9.vml"/><Relationship Id="rId6" Type="http://schemas.openxmlformats.org/officeDocument/2006/relationships/image" Target="../media/image122.emf"/><Relationship Id="rId5" Type="http://schemas.openxmlformats.org/officeDocument/2006/relationships/oleObject" Target="../embeddings/oleObject120.bin"/><Relationship Id="rId4" Type="http://schemas.openxmlformats.org/officeDocument/2006/relationships/image" Target="../media/image121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0.vml"/><Relationship Id="rId5" Type="http://schemas.openxmlformats.org/officeDocument/2006/relationships/image" Target="../media/image123.emf"/><Relationship Id="rId4" Type="http://schemas.openxmlformats.org/officeDocument/2006/relationships/oleObject" Target="../embeddings/oleObject121.bin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1.vml"/><Relationship Id="rId6" Type="http://schemas.openxmlformats.org/officeDocument/2006/relationships/image" Target="../media/image125.emf"/><Relationship Id="rId5" Type="http://schemas.openxmlformats.org/officeDocument/2006/relationships/oleObject" Target="../embeddings/oleObject123.bin"/><Relationship Id="rId4" Type="http://schemas.openxmlformats.org/officeDocument/2006/relationships/image" Target="../media/image124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2.vml"/><Relationship Id="rId6" Type="http://schemas.openxmlformats.org/officeDocument/2006/relationships/image" Target="../media/image127.emf"/><Relationship Id="rId5" Type="http://schemas.openxmlformats.org/officeDocument/2006/relationships/oleObject" Target="../embeddings/oleObject125.bin"/><Relationship Id="rId4" Type="http://schemas.openxmlformats.org/officeDocument/2006/relationships/image" Target="../media/image126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29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3.vml"/><Relationship Id="rId6" Type="http://schemas.openxmlformats.org/officeDocument/2006/relationships/oleObject" Target="../embeddings/oleObject127.bin"/><Relationship Id="rId5" Type="http://schemas.openxmlformats.org/officeDocument/2006/relationships/image" Target="../media/image128.emf"/><Relationship Id="rId4" Type="http://schemas.openxmlformats.org/officeDocument/2006/relationships/oleObject" Target="../embeddings/oleObject126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8.bin"/><Relationship Id="rId2" Type="http://schemas.openxmlformats.org/officeDocument/2006/relationships/slideLayout" Target="../slideLayouts/slideLayout31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131.wmf"/><Relationship Id="rId5" Type="http://schemas.openxmlformats.org/officeDocument/2006/relationships/oleObject" Target="../embeddings/oleObject129.bin"/><Relationship Id="rId4" Type="http://schemas.openxmlformats.org/officeDocument/2006/relationships/image" Target="../media/image130.w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5.vml"/><Relationship Id="rId5" Type="http://schemas.openxmlformats.org/officeDocument/2006/relationships/image" Target="../media/image132.emf"/><Relationship Id="rId4" Type="http://schemas.openxmlformats.org/officeDocument/2006/relationships/oleObject" Target="../embeddings/oleObject130.bin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6.vml"/><Relationship Id="rId6" Type="http://schemas.openxmlformats.org/officeDocument/2006/relationships/image" Target="../media/image134.emf"/><Relationship Id="rId5" Type="http://schemas.openxmlformats.org/officeDocument/2006/relationships/oleObject" Target="../embeddings/oleObject132.bin"/><Relationship Id="rId4" Type="http://schemas.openxmlformats.org/officeDocument/2006/relationships/image" Target="../media/image133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136.emf"/><Relationship Id="rId5" Type="http://schemas.openxmlformats.org/officeDocument/2006/relationships/oleObject" Target="../embeddings/oleObject134.bin"/><Relationship Id="rId4" Type="http://schemas.openxmlformats.org/officeDocument/2006/relationships/image" Target="../media/image135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138.emf"/><Relationship Id="rId5" Type="http://schemas.openxmlformats.org/officeDocument/2006/relationships/oleObject" Target="../embeddings/oleObject136.bin"/><Relationship Id="rId4" Type="http://schemas.openxmlformats.org/officeDocument/2006/relationships/image" Target="../media/image137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9.vml"/><Relationship Id="rId6" Type="http://schemas.openxmlformats.org/officeDocument/2006/relationships/image" Target="../media/image140.emf"/><Relationship Id="rId5" Type="http://schemas.openxmlformats.org/officeDocument/2006/relationships/oleObject" Target="../embeddings/oleObject138.bin"/><Relationship Id="rId4" Type="http://schemas.openxmlformats.org/officeDocument/2006/relationships/image" Target="../media/image139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0.vml"/><Relationship Id="rId6" Type="http://schemas.openxmlformats.org/officeDocument/2006/relationships/image" Target="../media/image142.emf"/><Relationship Id="rId5" Type="http://schemas.openxmlformats.org/officeDocument/2006/relationships/oleObject" Target="../embeddings/oleObject140.bin"/><Relationship Id="rId4" Type="http://schemas.openxmlformats.org/officeDocument/2006/relationships/image" Target="../media/image141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1.vml"/><Relationship Id="rId6" Type="http://schemas.openxmlformats.org/officeDocument/2006/relationships/image" Target="../media/image144.emf"/><Relationship Id="rId5" Type="http://schemas.openxmlformats.org/officeDocument/2006/relationships/oleObject" Target="../embeddings/oleObject142.bin"/><Relationship Id="rId4" Type="http://schemas.openxmlformats.org/officeDocument/2006/relationships/image" Target="../media/image14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3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146.emf"/><Relationship Id="rId5" Type="http://schemas.openxmlformats.org/officeDocument/2006/relationships/oleObject" Target="../embeddings/oleObject144.bin"/><Relationship Id="rId4" Type="http://schemas.openxmlformats.org/officeDocument/2006/relationships/image" Target="../media/image145.emf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emf"/><Relationship Id="rId3" Type="http://schemas.openxmlformats.org/officeDocument/2006/relationships/oleObject" Target="../embeddings/oleObject145.bin"/><Relationship Id="rId7" Type="http://schemas.openxmlformats.org/officeDocument/2006/relationships/oleObject" Target="../embeddings/oleObject14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3.vml"/><Relationship Id="rId6" Type="http://schemas.openxmlformats.org/officeDocument/2006/relationships/image" Target="../media/image148.emf"/><Relationship Id="rId5" Type="http://schemas.openxmlformats.org/officeDocument/2006/relationships/oleObject" Target="../embeddings/oleObject146.bin"/><Relationship Id="rId4" Type="http://schemas.openxmlformats.org/officeDocument/2006/relationships/image" Target="../media/image147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4.vml"/><Relationship Id="rId4" Type="http://schemas.openxmlformats.org/officeDocument/2006/relationships/image" Target="../media/image150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5.vml"/><Relationship Id="rId6" Type="http://schemas.openxmlformats.org/officeDocument/2006/relationships/image" Target="../media/image152.emf"/><Relationship Id="rId5" Type="http://schemas.openxmlformats.org/officeDocument/2006/relationships/oleObject" Target="../embeddings/oleObject150.bin"/><Relationship Id="rId4" Type="http://schemas.openxmlformats.org/officeDocument/2006/relationships/image" Target="../media/image151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6.vml"/><Relationship Id="rId6" Type="http://schemas.openxmlformats.org/officeDocument/2006/relationships/image" Target="../media/image154.emf"/><Relationship Id="rId5" Type="http://schemas.openxmlformats.org/officeDocument/2006/relationships/oleObject" Target="../embeddings/oleObject152.bin"/><Relationship Id="rId4" Type="http://schemas.openxmlformats.org/officeDocument/2006/relationships/image" Target="../media/image153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7.vml"/><Relationship Id="rId4" Type="http://schemas.openxmlformats.org/officeDocument/2006/relationships/image" Target="../media/image155.emf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emf"/><Relationship Id="rId3" Type="http://schemas.openxmlformats.org/officeDocument/2006/relationships/oleObject" Target="../embeddings/oleObject154.bin"/><Relationship Id="rId7" Type="http://schemas.openxmlformats.org/officeDocument/2006/relationships/oleObject" Target="../embeddings/oleObject15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8.vml"/><Relationship Id="rId6" Type="http://schemas.openxmlformats.org/officeDocument/2006/relationships/image" Target="../media/image157.emf"/><Relationship Id="rId5" Type="http://schemas.openxmlformats.org/officeDocument/2006/relationships/oleObject" Target="../embeddings/oleObject155.bin"/><Relationship Id="rId4" Type="http://schemas.openxmlformats.org/officeDocument/2006/relationships/image" Target="../media/image156.emf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emf"/><Relationship Id="rId3" Type="http://schemas.openxmlformats.org/officeDocument/2006/relationships/oleObject" Target="../embeddings/oleObject157.bin"/><Relationship Id="rId7" Type="http://schemas.openxmlformats.org/officeDocument/2006/relationships/oleObject" Target="../embeddings/oleObject15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9.vml"/><Relationship Id="rId6" Type="http://schemas.openxmlformats.org/officeDocument/2006/relationships/image" Target="../media/image160.emf"/><Relationship Id="rId5" Type="http://schemas.openxmlformats.org/officeDocument/2006/relationships/oleObject" Target="../embeddings/oleObject158.bin"/><Relationship Id="rId4" Type="http://schemas.openxmlformats.org/officeDocument/2006/relationships/image" Target="../media/image159.emf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emf"/><Relationship Id="rId3" Type="http://schemas.openxmlformats.org/officeDocument/2006/relationships/oleObject" Target="../embeddings/oleObject160.bin"/><Relationship Id="rId7" Type="http://schemas.openxmlformats.org/officeDocument/2006/relationships/oleObject" Target="../embeddings/oleObject16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0.vml"/><Relationship Id="rId6" Type="http://schemas.openxmlformats.org/officeDocument/2006/relationships/image" Target="../media/image163.emf"/><Relationship Id="rId5" Type="http://schemas.openxmlformats.org/officeDocument/2006/relationships/oleObject" Target="../embeddings/oleObject161.bin"/><Relationship Id="rId4" Type="http://schemas.openxmlformats.org/officeDocument/2006/relationships/image" Target="../media/image162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1.vml"/><Relationship Id="rId4" Type="http://schemas.openxmlformats.org/officeDocument/2006/relationships/image" Target="../media/image16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2.vml"/><Relationship Id="rId5" Type="http://schemas.openxmlformats.org/officeDocument/2006/relationships/image" Target="../media/image166.emf"/><Relationship Id="rId4" Type="http://schemas.openxmlformats.org/officeDocument/2006/relationships/oleObject" Target="../embeddings/oleObject164.bin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68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3.vml"/><Relationship Id="rId6" Type="http://schemas.openxmlformats.org/officeDocument/2006/relationships/oleObject" Target="../embeddings/oleObject166.bin"/><Relationship Id="rId5" Type="http://schemas.openxmlformats.org/officeDocument/2006/relationships/image" Target="../media/image167.emf"/><Relationship Id="rId4" Type="http://schemas.openxmlformats.org/officeDocument/2006/relationships/oleObject" Target="../embeddings/oleObject165.bin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4.vml"/><Relationship Id="rId5" Type="http://schemas.openxmlformats.org/officeDocument/2006/relationships/image" Target="../media/image169.emf"/><Relationship Id="rId4" Type="http://schemas.openxmlformats.org/officeDocument/2006/relationships/oleObject" Target="../embeddings/oleObject167.bin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71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5.vml"/><Relationship Id="rId6" Type="http://schemas.openxmlformats.org/officeDocument/2006/relationships/oleObject" Target="../embeddings/oleObject169.bin"/><Relationship Id="rId5" Type="http://schemas.openxmlformats.org/officeDocument/2006/relationships/image" Target="../media/image170.emf"/><Relationship Id="rId4" Type="http://schemas.openxmlformats.org/officeDocument/2006/relationships/oleObject" Target="../embeddings/oleObject168.bin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6.vml"/><Relationship Id="rId5" Type="http://schemas.openxmlformats.org/officeDocument/2006/relationships/image" Target="../media/image172.emf"/><Relationship Id="rId4" Type="http://schemas.openxmlformats.org/officeDocument/2006/relationships/oleObject" Target="../embeddings/oleObject170.bin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74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7.vml"/><Relationship Id="rId6" Type="http://schemas.openxmlformats.org/officeDocument/2006/relationships/oleObject" Target="../embeddings/oleObject172.bin"/><Relationship Id="rId5" Type="http://schemas.openxmlformats.org/officeDocument/2006/relationships/image" Target="../media/image173.emf"/><Relationship Id="rId4" Type="http://schemas.openxmlformats.org/officeDocument/2006/relationships/oleObject" Target="../embeddings/oleObject171.bin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>
            <a:extLst>
              <a:ext uri="{FF2B5EF4-FFF2-40B4-BE49-F238E27FC236}">
                <a16:creationId xmlns:a16="http://schemas.microsoft.com/office/drawing/2014/main" id="{94AF714F-B4BB-43A0-B105-5040F83E9568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>
          <a:xfrm>
            <a:off x="1371600" y="2514600"/>
            <a:ext cx="6400800" cy="1752600"/>
          </a:xfrm>
        </p:spPr>
        <p:txBody>
          <a:bodyPr lIns="0" rIns="18288"/>
          <a:lstStyle/>
          <a:p>
            <a:pPr marL="0" indent="0" algn="ctr" defTabSz="912813" eaLnBrk="1" hangingPunct="1">
              <a:buFont typeface="Wingdings 2" panose="05020102010507070707" pitchFamily="18" charset="2"/>
              <a:buNone/>
            </a:pPr>
            <a:r>
              <a:rPr lang="en-US" altLang="zh-CN" sz="2800" b="1">
                <a:latin typeface="Arial" panose="020B0604020202020204" pitchFamily="34" charset="0"/>
                <a:ea typeface="黑体" panose="02010609060101010101" pitchFamily="49" charset="-122"/>
              </a:rPr>
              <a:t>Aldehyde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49" charset="-122"/>
              </a:rPr>
              <a:t>，</a:t>
            </a:r>
            <a:r>
              <a:rPr lang="en-US" altLang="zh-CN" sz="2800" b="1">
                <a:latin typeface="Arial" panose="020B0604020202020204" pitchFamily="34" charset="0"/>
                <a:ea typeface="黑体" panose="02010609060101010101" pitchFamily="49" charset="-122"/>
              </a:rPr>
              <a:t>Ketone</a:t>
            </a:r>
            <a:r>
              <a:rPr lang="zh-CN" altLang="en-US" sz="2800" b="1">
                <a:latin typeface="Arial" panose="020B0604020202020204" pitchFamily="34" charset="0"/>
                <a:ea typeface="黑体" panose="02010609060101010101" pitchFamily="49" charset="-122"/>
              </a:rPr>
              <a:t> and Quinons</a:t>
            </a:r>
          </a:p>
          <a:p>
            <a:pPr marL="0" indent="0" algn="ctr" defTabSz="912813" eaLnBrk="1" hangingPunct="1">
              <a:spcBef>
                <a:spcPct val="100000"/>
              </a:spcBef>
              <a:buFont typeface="Wingdings 2" panose="05020102010507070707" pitchFamily="18" charset="2"/>
              <a:buNone/>
            </a:pP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第八章   醛、酮和醌</a:t>
            </a:r>
          </a:p>
        </p:txBody>
      </p:sp>
      <p:pic>
        <p:nvPicPr>
          <p:cNvPr id="7171" name="Rectangle 2">
            <a:extLst>
              <a:ext uri="{FF2B5EF4-FFF2-40B4-BE49-F238E27FC236}">
                <a16:creationId xmlns:a16="http://schemas.microsoft.com/office/drawing/2014/main" id="{EF56A6E7-A1ED-4CA3-B3CF-477204C4A301}"/>
              </a:ext>
            </a:extLst>
          </p:cNvPr>
          <p:cNvPicPr>
            <a:picLocks noGrp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62000"/>
            <a:ext cx="7808913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65C9EC4-F48C-4AE2-872B-49F277B3C38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BD0D0FA-BE7D-4EC2-B3EC-37ED63250EE4}" type="datetime11">
              <a:rPr lang="zh-CN" altLang="en-US"/>
              <a:pPr>
                <a:defRPr/>
              </a:pPr>
              <a:t>13:31:50</a:t>
            </a:fld>
            <a:endParaRPr lang="en-US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FBB3B7A-BCC0-4D12-BEC8-2E6A718B8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960F8A-AB07-46E3-B184-A7489E96EEBC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6" name="Object 2">
            <a:extLst>
              <a:ext uri="{FF2B5EF4-FFF2-40B4-BE49-F238E27FC236}">
                <a16:creationId xmlns:a16="http://schemas.microsoft.com/office/drawing/2014/main" id="{04BCC4E0-71AB-42D1-8DB4-21FAA26D93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5400" y="4038600"/>
          <a:ext cx="7162800" cy="133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4" name="Image" r:id="rId3" imgW="8546032" imgH="1587302" progId="Photoshop.Image.7">
                  <p:embed/>
                </p:oleObj>
              </mc:Choice>
              <mc:Fallback>
                <p:oleObj name="Image" r:id="rId3" imgW="8546032" imgH="1587302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038600"/>
                        <a:ext cx="7162800" cy="1330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7" name="Object 3">
            <a:extLst>
              <a:ext uri="{FF2B5EF4-FFF2-40B4-BE49-F238E27FC236}">
                <a16:creationId xmlns:a16="http://schemas.microsoft.com/office/drawing/2014/main" id="{FF088B32-03BA-482E-8B67-A55A52BCE0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43000" y="1714500"/>
          <a:ext cx="5943600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5" name="Image" r:id="rId5" imgW="5942857" imgH="1257143" progId="Photoshop.Image.7">
                  <p:embed/>
                </p:oleObj>
              </mc:Choice>
              <mc:Fallback>
                <p:oleObj name="Image" r:id="rId5" imgW="5942857" imgH="1257143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714500"/>
                        <a:ext cx="5943600" cy="1257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8" name="Text Box 5">
            <a:extLst>
              <a:ext uri="{FF2B5EF4-FFF2-40B4-BE49-F238E27FC236}">
                <a16:creationId xmlns:a16="http://schemas.microsoft.com/office/drawing/2014/main" id="{98B8370D-D96D-4B7C-A6CF-378C1D49FA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066800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rgbClr val="7030A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(a) </a:t>
            </a:r>
            <a:r>
              <a:rPr lang="zh-CN" altLang="en-US" sz="2400" b="1">
                <a:solidFill>
                  <a:srgbClr val="7030A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碱性条件：</a:t>
            </a:r>
          </a:p>
        </p:txBody>
      </p:sp>
      <p:sp>
        <p:nvSpPr>
          <p:cNvPr id="16389" name="Text Box 6">
            <a:extLst>
              <a:ext uri="{FF2B5EF4-FFF2-40B4-BE49-F238E27FC236}">
                <a16:creationId xmlns:a16="http://schemas.microsoft.com/office/drawing/2014/main" id="{FA22D914-711E-4011-9CC8-5576880535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352800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rgbClr val="7030A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(b) </a:t>
            </a:r>
            <a:r>
              <a:rPr lang="zh-CN" altLang="en-US" sz="2400" b="1">
                <a:solidFill>
                  <a:srgbClr val="7030A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酸性条件：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309E2C5-60CC-4070-AF5E-4C8BCA19229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E0CEF96-4C94-4CCC-A4E9-F02CA1F2D9E1}" type="datetime11">
              <a:rPr lang="zh-CN" altLang="en-US"/>
              <a:pPr>
                <a:defRPr/>
              </a:pPr>
              <a:t>13:31:50</a:t>
            </a:fld>
            <a:endParaRPr lang="en-US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9BE8AFC-ECF5-4FD6-AFEF-35B864CA7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24C3E6-092C-40BB-A5DB-4947FFA63F63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</p:cSld>
  <p:clrMapOvr>
    <a:masterClrMapping/>
  </p:clrMapOvr>
  <p:transition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10" name="Object 2">
            <a:extLst>
              <a:ext uri="{FF2B5EF4-FFF2-40B4-BE49-F238E27FC236}">
                <a16:creationId xmlns:a16="http://schemas.microsoft.com/office/drawing/2014/main" id="{DDAE775F-9210-4207-A5E3-5DBFD730B0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60563" y="2057400"/>
          <a:ext cx="5181600" cy="156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8" name="Image" r:id="rId3" imgW="8863492" imgH="2679365" progId="Photoshop.Image.7">
                  <p:embed/>
                </p:oleObj>
              </mc:Choice>
              <mc:Fallback>
                <p:oleObj name="Image" r:id="rId3" imgW="8863492" imgH="2679365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0563" y="2057400"/>
                        <a:ext cx="5181600" cy="156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6" name="Text Box 14">
            <a:extLst>
              <a:ext uri="{FF2B5EF4-FFF2-40B4-BE49-F238E27FC236}">
                <a16:creationId xmlns:a16="http://schemas.microsoft.com/office/drawing/2014/main" id="{407B8B57-C71E-44B5-8040-5B341F478A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519238"/>
            <a:ext cx="7086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24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a</a:t>
            </a:r>
            <a:r>
              <a:rPr lang="zh-CN" altLang="en-US" sz="24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、电子效应：超共轭效应，羰基化合物的稳定性</a:t>
            </a:r>
          </a:p>
        </p:txBody>
      </p:sp>
      <p:sp>
        <p:nvSpPr>
          <p:cNvPr id="17412" name="Text Box 15">
            <a:extLst>
              <a:ext uri="{FF2B5EF4-FFF2-40B4-BE49-F238E27FC236}">
                <a16:creationId xmlns:a16="http://schemas.microsoft.com/office/drawing/2014/main" id="{9441C726-074C-4E96-AB6C-0A304349A1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304800"/>
            <a:ext cx="3886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endParaRPr lang="zh-CN" altLang="zh-CN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89" name="Text Box 17">
            <a:extLst>
              <a:ext uri="{FF2B5EF4-FFF2-40B4-BE49-F238E27FC236}">
                <a16:creationId xmlns:a16="http://schemas.microsoft.com/office/drawing/2014/main" id="{391FD889-773D-4876-8FE3-BF1EE3C881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805238"/>
            <a:ext cx="2667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24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b</a:t>
            </a:r>
            <a:r>
              <a:rPr lang="zh-CN" altLang="en-US" sz="24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、空间效应：</a:t>
            </a:r>
          </a:p>
        </p:txBody>
      </p:sp>
      <p:sp>
        <p:nvSpPr>
          <p:cNvPr id="3090" name="Text Box 18">
            <a:extLst>
              <a:ext uri="{FF2B5EF4-FFF2-40B4-BE49-F238E27FC236}">
                <a16:creationId xmlns:a16="http://schemas.microsoft.com/office/drawing/2014/main" id="{537CDB74-4BE8-4DC3-A32A-EED46B0CAE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23622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&lt;</a:t>
            </a:r>
          </a:p>
        </p:txBody>
      </p:sp>
      <p:sp>
        <p:nvSpPr>
          <p:cNvPr id="3091" name="Text Box 19">
            <a:extLst>
              <a:ext uri="{FF2B5EF4-FFF2-40B4-BE49-F238E27FC236}">
                <a16:creationId xmlns:a16="http://schemas.microsoft.com/office/drawing/2014/main" id="{851E3D36-CBB1-4B96-92BB-B68A936DE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23622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&lt;</a:t>
            </a:r>
          </a:p>
        </p:txBody>
      </p:sp>
      <p:sp>
        <p:nvSpPr>
          <p:cNvPr id="17416" name="矩形 9">
            <a:extLst>
              <a:ext uri="{FF2B5EF4-FFF2-40B4-BE49-F238E27FC236}">
                <a16:creationId xmlns:a16="http://schemas.microsoft.com/office/drawing/2014/main" id="{79FCF428-86B1-4AB4-B299-1E25B486E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914400"/>
            <a:ext cx="1422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66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反应活性</a:t>
            </a:r>
            <a:endParaRPr lang="zh-CN" altLang="en-US" sz="2400">
              <a:solidFill>
                <a:srgbClr val="6633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7417" name="Object 4">
            <a:extLst>
              <a:ext uri="{FF2B5EF4-FFF2-40B4-BE49-F238E27FC236}">
                <a16:creationId xmlns:a16="http://schemas.microsoft.com/office/drawing/2014/main" id="{D4FD84B5-F4D9-4E89-A8FF-ECCA7AA303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12963" y="4267200"/>
          <a:ext cx="5049837" cy="211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9" name="CS ChemDraw Drawing" r:id="rId5" imgW="2521915" imgH="1055827" progId="ChemDraw.Document.6.0">
                  <p:embed/>
                </p:oleObj>
              </mc:Choice>
              <mc:Fallback>
                <p:oleObj name="CS ChemDraw Drawing" r:id="rId5" imgW="2521915" imgH="1055827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2963" y="4267200"/>
                        <a:ext cx="5049837" cy="211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8" name="Rectangle 11">
            <a:extLst>
              <a:ext uri="{FF2B5EF4-FFF2-40B4-BE49-F238E27FC236}">
                <a16:creationId xmlns:a16="http://schemas.microsoft.com/office/drawing/2014/main" id="{A8E638A0-3604-4339-9768-936C04E6B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2286000"/>
            <a:ext cx="3048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7419" name="Rectangle 12">
            <a:extLst>
              <a:ext uri="{FF2B5EF4-FFF2-40B4-BE49-F238E27FC236}">
                <a16:creationId xmlns:a16="http://schemas.microsoft.com/office/drawing/2014/main" id="{3D255DFE-9DC6-4311-8D14-5040DBE01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2362200"/>
            <a:ext cx="3048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7420" name="Text Box 13">
            <a:extLst>
              <a:ext uri="{FF2B5EF4-FFF2-40B4-BE49-F238E27FC236}">
                <a16:creationId xmlns:a16="http://schemas.microsoft.com/office/drawing/2014/main" id="{D82EC7AB-3A35-4B75-A494-D1ED160B0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2438400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/>
              <a:t>&lt;</a:t>
            </a:r>
          </a:p>
        </p:txBody>
      </p:sp>
      <p:sp>
        <p:nvSpPr>
          <p:cNvPr id="17421" name="Text Box 14">
            <a:extLst>
              <a:ext uri="{FF2B5EF4-FFF2-40B4-BE49-F238E27FC236}">
                <a16:creationId xmlns:a16="http://schemas.microsoft.com/office/drawing/2014/main" id="{3551F486-D7D3-4E2B-9AFE-893A132546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2438400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/>
              <a:t>&lt;</a:t>
            </a:r>
          </a:p>
        </p:txBody>
      </p:sp>
      <p:sp>
        <p:nvSpPr>
          <p:cNvPr id="17422" name="Text Box 15">
            <a:extLst>
              <a:ext uri="{FF2B5EF4-FFF2-40B4-BE49-F238E27FC236}">
                <a16:creationId xmlns:a16="http://schemas.microsoft.com/office/drawing/2014/main" id="{6BD7AEA7-0CD7-4CAC-B754-9B178D3588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6096000"/>
            <a:ext cx="838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990033"/>
                </a:solidFill>
              </a:rPr>
              <a:t>120</a:t>
            </a:r>
            <a:r>
              <a:rPr lang="en-US" altLang="zh-CN" b="1" baseline="30000">
                <a:solidFill>
                  <a:srgbClr val="990033"/>
                </a:solidFill>
              </a:rPr>
              <a:t>0</a:t>
            </a:r>
          </a:p>
        </p:txBody>
      </p:sp>
      <p:sp>
        <p:nvSpPr>
          <p:cNvPr id="17423" name="Text Box 16">
            <a:extLst>
              <a:ext uri="{FF2B5EF4-FFF2-40B4-BE49-F238E27FC236}">
                <a16:creationId xmlns:a16="http://schemas.microsoft.com/office/drawing/2014/main" id="{0F164A28-38C9-45DC-9762-F5E534B4FB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6096000"/>
            <a:ext cx="1219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990033"/>
                </a:solidFill>
              </a:rPr>
              <a:t>109.5</a:t>
            </a:r>
            <a:r>
              <a:rPr lang="en-US" altLang="zh-CN" b="1" baseline="30000">
                <a:solidFill>
                  <a:srgbClr val="990033"/>
                </a:solidFill>
              </a:rPr>
              <a:t>0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4A6F3A7-C191-4736-B3E9-91BFAD5008D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6616D6F-AF93-4284-97FD-C9087DE4734B}" type="datetime11">
              <a:rPr lang="zh-CN" altLang="en-US"/>
              <a:pPr>
                <a:defRPr/>
              </a:pPr>
              <a:t>13:31:50</a:t>
            </a:fld>
            <a:endParaRPr lang="en-US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08C63C5-3F01-4149-9E6D-555C16845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E5ACB6-332B-4FEC-A7D8-9E85CE67671D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</p:cSld>
  <p:clrMapOvr>
    <a:masterClrMapping/>
  </p:clrMapOvr>
  <p:transition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34" name="Object 2">
            <a:extLst>
              <a:ext uri="{FF2B5EF4-FFF2-40B4-BE49-F238E27FC236}">
                <a16:creationId xmlns:a16="http://schemas.microsoft.com/office/drawing/2014/main" id="{8949E10C-B2FC-43D3-BA88-CB1062CBC87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925" y="338138"/>
          <a:ext cx="4424363" cy="215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2" name="Image" r:id="rId3" imgW="7504762" imgH="4114286" progId="Photoshop.Image.7">
                  <p:embed/>
                </p:oleObj>
              </mc:Choice>
              <mc:Fallback>
                <p:oleObj name="Image" r:id="rId3" imgW="7504762" imgH="4114286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338138"/>
                        <a:ext cx="4424363" cy="2154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5" name="Object 3">
            <a:extLst>
              <a:ext uri="{FF2B5EF4-FFF2-40B4-BE49-F238E27FC236}">
                <a16:creationId xmlns:a16="http://schemas.microsoft.com/office/drawing/2014/main" id="{7FAB4107-AB55-4319-825D-4032E860C2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57750" y="338138"/>
          <a:ext cx="4251325" cy="215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3" name="Image" r:id="rId5" imgW="8546032" imgH="4330159" progId="Photoshop.Image.7">
                  <p:embed/>
                </p:oleObj>
              </mc:Choice>
              <mc:Fallback>
                <p:oleObj name="Image" r:id="rId5" imgW="8546032" imgH="4330159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750" y="338138"/>
                        <a:ext cx="4251325" cy="2154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BB22293-43DC-4C56-8326-0F3304FBF1C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C340E6F-2312-4503-83AC-E468741D92E8}" type="datetime11">
              <a:rPr lang="zh-CN" altLang="en-US"/>
              <a:pPr>
                <a:defRPr/>
              </a:pPr>
              <a:t>13:31:50</a:t>
            </a:fld>
            <a:endParaRPr lang="en-US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F78DDDA-7B57-4982-8E33-DA395673F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4AE6FA-AE41-494B-BB23-A8FD9EFDA50E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  <p:pic>
        <p:nvPicPr>
          <p:cNvPr id="18438" name="图片 4">
            <a:extLst>
              <a:ext uri="{FF2B5EF4-FFF2-40B4-BE49-F238E27FC236}">
                <a16:creationId xmlns:a16="http://schemas.microsoft.com/office/drawing/2014/main" id="{860F2A65-B90A-4E4C-BD28-16DE7A784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054475"/>
            <a:ext cx="8928100" cy="203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9" name="文本框 8">
            <a:extLst>
              <a:ext uri="{FF2B5EF4-FFF2-40B4-BE49-F238E27FC236}">
                <a16:creationId xmlns:a16="http://schemas.microsoft.com/office/drawing/2014/main" id="{6D86370A-64B2-4E17-9511-F70F384D4D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" y="3173413"/>
            <a:ext cx="87122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zh-CN" altLang="en-US" sz="2400">
                <a:solidFill>
                  <a:srgbClr val="000000"/>
                </a:solidFill>
                <a:latin typeface="HiddenHorzOCR-Identity-H"/>
              </a:rPr>
              <a:t>        综合考虑电子效应和空间效应两方面因素，一般醛、酮亲核加成的活性顺序是</a:t>
            </a:r>
            <a:r>
              <a:rPr lang="zh-CN" altLang="en-US" sz="2400"/>
              <a:t> </a:t>
            </a:r>
          </a:p>
        </p:txBody>
      </p:sp>
    </p:spTree>
  </p:cSld>
  <p:clrMapOvr>
    <a:masterClrMapping/>
  </p:clrMapOvr>
  <p:transition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58" name="Object 2">
            <a:extLst>
              <a:ext uri="{FF2B5EF4-FFF2-40B4-BE49-F238E27FC236}">
                <a16:creationId xmlns:a16="http://schemas.microsoft.com/office/drawing/2014/main" id="{6D555555-6509-4741-983E-25F3CBCF90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" y="1371600"/>
          <a:ext cx="8001000" cy="413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7" name="Image" r:id="rId3" imgW="9053968" imgH="4673016" progId="Photoshop.Image.7">
                  <p:embed/>
                </p:oleObj>
              </mc:Choice>
              <mc:Fallback>
                <p:oleObj name="Image" r:id="rId3" imgW="9053968" imgH="4673016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371600"/>
                        <a:ext cx="8001000" cy="413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7AE976E-9287-4584-9913-5B6ABA723FC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723E842-D050-467A-BCEE-793C5DFE8D2F}" type="datetime11">
              <a:rPr lang="zh-CN" altLang="en-US"/>
              <a:pPr>
                <a:defRPr/>
              </a:pPr>
              <a:t>13:31:50</a:t>
            </a:fld>
            <a:endParaRPr lang="en-US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1C0DBED-3D79-4B8C-A394-A9BB0E000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0C8128-72C2-4A62-812A-E60EB38FE343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</p:cSld>
  <p:clrMapOvr>
    <a:masterClrMapping/>
  </p:clrMapOvr>
  <p:transition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3">
            <a:extLst>
              <a:ext uri="{FF2B5EF4-FFF2-40B4-BE49-F238E27FC236}">
                <a16:creationId xmlns:a16="http://schemas.microsoft.com/office/drawing/2014/main" id="{DE6704AE-1CA7-47AD-82ED-7EC09DED6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439A13-ADEE-43A9-BD3A-FE15583BEB75}" type="slidenum">
              <a:rPr lang="en-US" altLang="zh-CN"/>
              <a:pPr>
                <a:defRPr/>
              </a:pPr>
              <a:t>14</a:t>
            </a:fld>
            <a:endParaRPr lang="en-US" altLang="zh-CN"/>
          </a:p>
        </p:txBody>
      </p:sp>
      <p:sp>
        <p:nvSpPr>
          <p:cNvPr id="293892" name="Rectangle 4">
            <a:extLst>
              <a:ext uri="{FF2B5EF4-FFF2-40B4-BE49-F238E27FC236}">
                <a16:creationId xmlns:a16="http://schemas.microsoft.com/office/drawing/2014/main" id="{A6CD8BD2-1D48-416A-B5DA-78977EE0D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00" y="2490788"/>
            <a:ext cx="8964613" cy="2265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     a. 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该反应是可逆反应。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     </a:t>
            </a:r>
            <a:r>
              <a:rPr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b. 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空间位阻增大时，产率降低。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     </a:t>
            </a:r>
            <a:r>
              <a:rPr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c.</a:t>
            </a:r>
            <a:r>
              <a:rPr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反应范围：醛、脂肪族甲基酮、及</a:t>
            </a:r>
            <a:r>
              <a:rPr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C8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以下环酮，芳酮</a:t>
            </a:r>
            <a:r>
              <a:rPr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ArCOR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ArCOAr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难反应。</a:t>
            </a:r>
          </a:p>
          <a:p>
            <a:pPr algn="just">
              <a:lnSpc>
                <a:spcPct val="120000"/>
              </a:lnSpc>
            </a:pP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     </a:t>
            </a:r>
            <a:r>
              <a:rPr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d.</a:t>
            </a:r>
            <a:r>
              <a:rPr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用途</a:t>
            </a:r>
            <a:r>
              <a:rPr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合成</a:t>
            </a:r>
            <a:r>
              <a:rPr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a-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羟基腈、</a:t>
            </a:r>
            <a:r>
              <a:rPr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α-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羟基羧酸、</a:t>
            </a:r>
            <a:r>
              <a:rPr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β-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氨基醇等。</a:t>
            </a:r>
          </a:p>
        </p:txBody>
      </p:sp>
      <p:sp>
        <p:nvSpPr>
          <p:cNvPr id="293896" name="Rectangle 8">
            <a:extLst>
              <a:ext uri="{FF2B5EF4-FFF2-40B4-BE49-F238E27FC236}">
                <a16:creationId xmlns:a16="http://schemas.microsoft.com/office/drawing/2014/main" id="{0F7E39B4-3E8C-43F6-973F-AC01F4FF2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404813"/>
            <a:ext cx="38893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(1) </a:t>
            </a:r>
            <a:r>
              <a:rPr lang="zh-CN" altLang="en-US" sz="280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与氢氰酸的加成反应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7AAC2A7-AC5E-427A-B2D4-FF4ADA4688D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837DD44E-792C-4701-945B-5EDCA38292E6}" type="datetime11">
              <a:rPr lang="zh-CN" altLang="en-US"/>
              <a:pPr>
                <a:defRPr/>
              </a:pPr>
              <a:t>13:31:50</a:t>
            </a:fld>
            <a:endParaRPr lang="en-US" altLang="zh-CN"/>
          </a:p>
        </p:txBody>
      </p:sp>
      <p:graphicFrame>
        <p:nvGraphicFramePr>
          <p:cNvPr id="20486" name="Object 3">
            <a:extLst>
              <a:ext uri="{FF2B5EF4-FFF2-40B4-BE49-F238E27FC236}">
                <a16:creationId xmlns:a16="http://schemas.microsoft.com/office/drawing/2014/main" id="{DB971EC6-4899-4994-BD17-FA9C40B54F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47800" y="4835525"/>
          <a:ext cx="6934200" cy="156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0" name="Image" r:id="rId3" imgW="8380952" imgH="1892063" progId="Photoshop.Image.7">
                  <p:embed/>
                </p:oleObj>
              </mc:Choice>
              <mc:Fallback>
                <p:oleObj name="Image" r:id="rId3" imgW="8380952" imgH="1892063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4835525"/>
                        <a:ext cx="6934200" cy="156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7" name="Object 2">
            <a:extLst>
              <a:ext uri="{FF2B5EF4-FFF2-40B4-BE49-F238E27FC236}">
                <a16:creationId xmlns:a16="http://schemas.microsoft.com/office/drawing/2014/main" id="{E29C0488-8346-4703-AAEA-4E22C416ED5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35038" y="1046163"/>
          <a:ext cx="7273925" cy="137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1" name="Image" r:id="rId5" imgW="8533333" imgH="1612698" progId="Photoshop.Image.7">
                  <p:embed/>
                </p:oleObj>
              </mc:Choice>
              <mc:Fallback>
                <p:oleObj name="Image" r:id="rId5" imgW="8533333" imgH="1612698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5038" y="1046163"/>
                        <a:ext cx="7273925" cy="1374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93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93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892" grpId="0"/>
      <p:bldP spid="29389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3">
            <a:extLst>
              <a:ext uri="{FF2B5EF4-FFF2-40B4-BE49-F238E27FC236}">
                <a16:creationId xmlns:a16="http://schemas.microsoft.com/office/drawing/2014/main" id="{59EBD15E-C8FB-4D7D-98CC-84C8584D0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03278A-52C7-4D12-81B5-91A36F506650}" type="slidenum">
              <a:rPr lang="en-US" altLang="zh-CN"/>
              <a:pPr>
                <a:defRPr/>
              </a:pPr>
              <a:t>15</a:t>
            </a:fld>
            <a:endParaRPr lang="en-US" altLang="zh-CN"/>
          </a:p>
        </p:txBody>
      </p:sp>
      <p:sp>
        <p:nvSpPr>
          <p:cNvPr id="295941" name="Rectangle 2053">
            <a:extLst>
              <a:ext uri="{FF2B5EF4-FFF2-40B4-BE49-F238E27FC236}">
                <a16:creationId xmlns:a16="http://schemas.microsoft.com/office/drawing/2014/main" id="{33224520-7AA2-4168-B2CE-6B5BCCE5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3429000"/>
            <a:ext cx="8856662" cy="271145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indent="4000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>
              <a:lnSpc>
                <a:spcPct val="145000"/>
              </a:lnSpc>
              <a:defRPr/>
            </a:pPr>
            <a:r>
              <a:rPr kumimoji="1" lang="en-US" altLang="zh-CN" sz="2400" dirty="0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kumimoji="1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产物</a:t>
            </a:r>
            <a:r>
              <a:rPr kumimoji="1" lang="en-US" altLang="zh-CN" sz="2400" dirty="0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α-</a:t>
            </a:r>
            <a:r>
              <a:rPr kumimoji="1" lang="zh-CN" altLang="en-US" sz="2400" dirty="0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羟基磺酸盐为白色结晶固体，不溶于饱和的亚硫酸氢钠溶液</a:t>
            </a:r>
            <a:r>
              <a:rPr kumimoji="1"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，容易分离出来；与酸或碱共热，又可得原来的醛、酮。</a:t>
            </a:r>
            <a:endParaRPr kumimoji="1"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45000"/>
              </a:lnSpc>
              <a:defRPr/>
            </a:pPr>
            <a:endParaRPr kumimoji="1" lang="zh-CN" altLang="en-US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45000"/>
              </a:lnSpc>
              <a:buFontTx/>
              <a:buAutoNum type="alphaLcPeriod"/>
              <a:defRPr/>
            </a:pPr>
            <a:r>
              <a:rPr lang="zh-CN" altLang="en-US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反应范围：醛、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脂肪族</a:t>
            </a:r>
            <a:r>
              <a:rPr lang="zh-CN" altLang="en-US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甲基酮、八元环以下的脂环酮。</a:t>
            </a:r>
            <a:endParaRPr lang="en-US" altLang="zh-CN" sz="2400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ea typeface="黑体" pitchFamily="2" charset="-122"/>
            </a:endParaRPr>
          </a:p>
          <a:p>
            <a:pPr marL="457200" indent="-457200" algn="just">
              <a:lnSpc>
                <a:spcPct val="145000"/>
              </a:lnSpc>
              <a:buFontTx/>
              <a:buAutoNum type="alphaLcPeriod"/>
              <a:defRPr/>
            </a:pPr>
            <a:r>
              <a:rPr lang="zh-CN" altLang="en-US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条件：“过量”、“饱和”的</a:t>
            </a:r>
            <a:r>
              <a:rPr lang="en-US" altLang="zh-CN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NaHSO</a:t>
            </a:r>
            <a:r>
              <a:rPr lang="en-US" altLang="zh-CN" sz="2400" baseline="-250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3</a:t>
            </a:r>
            <a:endParaRPr kumimoji="1" lang="zh-CN" altLang="en-US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508" name="Rectangle 2056">
            <a:extLst>
              <a:ext uri="{FF2B5EF4-FFF2-40B4-BE49-F238E27FC236}">
                <a16:creationId xmlns:a16="http://schemas.microsoft.com/office/drawing/2014/main" id="{528FE159-DB49-4471-9E80-F2AE556B9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54550"/>
            <a:ext cx="9144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1000">
                <a:cs typeface="Times New Roman" panose="02020603050405020304" pitchFamily="18" charset="0"/>
              </a:rPr>
              <a:t> </a:t>
            </a:r>
          </a:p>
          <a:p>
            <a:endParaRPr lang="en-US" altLang="zh-CN"/>
          </a:p>
        </p:txBody>
      </p:sp>
      <p:sp>
        <p:nvSpPr>
          <p:cNvPr id="295945" name="Rectangle 2057">
            <a:extLst>
              <a:ext uri="{FF2B5EF4-FFF2-40B4-BE49-F238E27FC236}">
                <a16:creationId xmlns:a16="http://schemas.microsoft.com/office/drawing/2014/main" id="{6E229F3B-90F7-4FA7-B161-904CCCDA3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404813"/>
            <a:ext cx="59039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(2) </a:t>
            </a:r>
            <a:r>
              <a:rPr lang="zh-CN" altLang="en-US" sz="280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与饱和亚硫酸氢钠的加成反应</a:t>
            </a:r>
          </a:p>
        </p:txBody>
      </p:sp>
      <p:graphicFrame>
        <p:nvGraphicFramePr>
          <p:cNvPr id="295946" name="Object 2058">
            <a:extLst>
              <a:ext uri="{FF2B5EF4-FFF2-40B4-BE49-F238E27FC236}">
                <a16:creationId xmlns:a16="http://schemas.microsoft.com/office/drawing/2014/main" id="{62002237-101A-4FC3-8A1A-9E41E0356A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87450" y="1052513"/>
          <a:ext cx="6697663" cy="174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8" name="CS ChemDraw Drawing" r:id="rId3" imgW="5152361" imgH="1345349" progId="ChemDraw.Document.6.0">
                  <p:embed/>
                </p:oleObj>
              </mc:Choice>
              <mc:Fallback>
                <p:oleObj name="CS ChemDraw Drawing" r:id="rId3" imgW="5152361" imgH="1345349" progId="ChemDraw.Document.6.0">
                  <p:embed/>
                  <p:pic>
                    <p:nvPicPr>
                      <p:cNvPr id="0" name="Object 20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052513"/>
                        <a:ext cx="6697663" cy="174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FA76B27-63AB-4955-80CD-26F0679D4C8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040BFBB-D226-4B0F-A8CB-B6B93054DA1C}" type="datetime11">
              <a:rPr lang="zh-CN" altLang="en-US"/>
              <a:pPr>
                <a:defRPr/>
              </a:pPr>
              <a:t>13:31:50</a:t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95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295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59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5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941" grpId="0" autoUpdateAnimBg="0"/>
      <p:bldP spid="29594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3">
            <a:extLst>
              <a:ext uri="{FF2B5EF4-FFF2-40B4-BE49-F238E27FC236}">
                <a16:creationId xmlns:a16="http://schemas.microsoft.com/office/drawing/2014/main" id="{47003BD0-81AD-4E07-B4B2-91726673B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EBEDE7-C552-484E-AEEA-9175B7526E77}" type="slidenum">
              <a:rPr lang="en-US" altLang="zh-CN"/>
              <a:pPr>
                <a:defRPr/>
              </a:pPr>
              <a:t>16</a:t>
            </a:fld>
            <a:endParaRPr lang="en-US" altLang="zh-CN"/>
          </a:p>
        </p:txBody>
      </p:sp>
      <p:sp>
        <p:nvSpPr>
          <p:cNvPr id="388100" name="Rectangle 4">
            <a:extLst>
              <a:ext uri="{FF2B5EF4-FFF2-40B4-BE49-F238E27FC236}">
                <a16:creationId xmlns:a16="http://schemas.microsoft.com/office/drawing/2014/main" id="{FF3F43CF-17FC-42B1-BF5E-1107F3E5C6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4421188"/>
            <a:ext cx="8424862" cy="83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>
              <a:buFontTx/>
              <a:buAutoNum type="circleNumDbPlain" startAt="3"/>
            </a:pPr>
            <a:r>
              <a:rPr kumimoji="1"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用于制备羟基腈，是避免使用挥发性的剧毒物</a:t>
            </a:r>
            <a:r>
              <a:rPr kumimoji="1"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HCN</a:t>
            </a:r>
            <a:r>
              <a:rPr kumimoji="1"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而合成羟基腈的好方法。</a:t>
            </a:r>
          </a:p>
        </p:txBody>
      </p:sp>
      <p:sp>
        <p:nvSpPr>
          <p:cNvPr id="388104" name="Rectangle 8">
            <a:extLst>
              <a:ext uri="{FF2B5EF4-FFF2-40B4-BE49-F238E27FC236}">
                <a16:creationId xmlns:a16="http://schemas.microsoft.com/office/drawing/2014/main" id="{B552CFAC-1980-44C0-8D5B-9869396E7D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1892300"/>
            <a:ext cx="457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buFontTx/>
              <a:buAutoNum type="circleNumDbPlain" startAt="2"/>
            </a:pP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分离和提纯醛、酮。</a:t>
            </a:r>
          </a:p>
        </p:txBody>
      </p:sp>
      <p:sp>
        <p:nvSpPr>
          <p:cNvPr id="388105" name="Rectangle 9">
            <a:extLst>
              <a:ext uri="{FF2B5EF4-FFF2-40B4-BE49-F238E27FC236}">
                <a16:creationId xmlns:a16="http://schemas.microsoft.com/office/drawing/2014/main" id="{D4229C10-1E5B-4397-89C9-45993A1646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" y="1239838"/>
            <a:ext cx="574992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buFontTx/>
              <a:buAutoNum type="circleNumDbPlain"/>
            </a:pP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可用于醛酮的鉴别：产物为白色沉淀。</a:t>
            </a:r>
          </a:p>
        </p:txBody>
      </p:sp>
      <p:sp>
        <p:nvSpPr>
          <p:cNvPr id="388107" name="Rectangle 11">
            <a:extLst>
              <a:ext uri="{FF2B5EF4-FFF2-40B4-BE49-F238E27FC236}">
                <a16:creationId xmlns:a16="http://schemas.microsoft.com/office/drawing/2014/main" id="{45D1A038-6FF3-4F8B-9F84-39AA6FFC6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19113"/>
            <a:ext cx="2014537" cy="46196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c. </a:t>
            </a:r>
            <a:r>
              <a:rPr lang="zh-CN" altLang="en-US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反应的应用</a:t>
            </a:r>
          </a:p>
        </p:txBody>
      </p:sp>
      <p:graphicFrame>
        <p:nvGraphicFramePr>
          <p:cNvPr id="388108" name="Object 12">
            <a:extLst>
              <a:ext uri="{FF2B5EF4-FFF2-40B4-BE49-F238E27FC236}">
                <a16:creationId xmlns:a16="http://schemas.microsoft.com/office/drawing/2014/main" id="{E2BFB9DA-E586-43C2-A01A-6574D719642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288" y="2430463"/>
          <a:ext cx="8497887" cy="171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0" name="CS ChemDraw Drawing" r:id="rId3" imgW="6257229" imgH="1266258" progId="ChemDraw.Document.6.0">
                  <p:embed/>
                </p:oleObj>
              </mc:Choice>
              <mc:Fallback>
                <p:oleObj name="CS ChemDraw Drawing" r:id="rId3" imgW="6257229" imgH="1266258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2430463"/>
                        <a:ext cx="8497887" cy="171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109" name="Object 13">
            <a:extLst>
              <a:ext uri="{FF2B5EF4-FFF2-40B4-BE49-F238E27FC236}">
                <a16:creationId xmlns:a16="http://schemas.microsoft.com/office/drawing/2014/main" id="{15BD3CC4-0BF3-4795-A440-F358E88020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9750" y="5472113"/>
          <a:ext cx="7775575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1" name="CS ChemDraw Drawing" r:id="rId5" imgW="5268166" imgH="665656" progId="ChemDraw.Document.6.0">
                  <p:embed/>
                </p:oleObj>
              </mc:Choice>
              <mc:Fallback>
                <p:oleObj name="CS ChemDraw Drawing" r:id="rId5" imgW="5268166" imgH="665656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5472113"/>
                        <a:ext cx="7775575" cy="98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FC4470C-FA0A-4E8F-98DE-29763B6C8A9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658E7DC-82E1-4E05-94B7-FF875140EC9A}" type="datetime11">
              <a:rPr lang="zh-CN" altLang="en-US"/>
              <a:pPr>
                <a:defRPr/>
              </a:pPr>
              <a:t>13:31:50</a:t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88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388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388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388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388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388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100" grpId="0"/>
      <p:bldP spid="388104" grpId="0"/>
      <p:bldP spid="388105" grpId="0"/>
      <p:bldP spid="38810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6">
            <a:extLst>
              <a:ext uri="{FF2B5EF4-FFF2-40B4-BE49-F238E27FC236}">
                <a16:creationId xmlns:a16="http://schemas.microsoft.com/office/drawing/2014/main" id="{8902C554-F1B3-4B53-8A05-FA120DCA85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150" y="2290763"/>
            <a:ext cx="1143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rgbClr val="04566C"/>
                </a:solidFill>
                <a:ea typeface="黑体" panose="02010609060101010101" pitchFamily="49" charset="-122"/>
              </a:rPr>
              <a:t>偕二醇</a:t>
            </a:r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4A5F2645-48A5-4D64-8FC1-2922AC0EE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254000"/>
            <a:ext cx="45370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(3) </a:t>
            </a:r>
            <a:r>
              <a:rPr lang="zh-CN" altLang="en-US" sz="280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与水的加成反应</a:t>
            </a:r>
          </a:p>
        </p:txBody>
      </p:sp>
      <p:pic>
        <p:nvPicPr>
          <p:cNvPr id="23556" name="图片 2">
            <a:extLst>
              <a:ext uri="{FF2B5EF4-FFF2-40B4-BE49-F238E27FC236}">
                <a16:creationId xmlns:a16="http://schemas.microsoft.com/office/drawing/2014/main" id="{5FEE58D9-8BBC-4131-B3C6-86D849382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765175"/>
            <a:ext cx="3492500" cy="152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文本框 9">
            <a:extLst>
              <a:ext uri="{FF2B5EF4-FFF2-40B4-BE49-F238E27FC236}">
                <a16:creationId xmlns:a16="http://schemas.microsoft.com/office/drawing/2014/main" id="{A5CDF85B-C37C-428F-85AA-58AA2D9694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6338" y="927100"/>
            <a:ext cx="388778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zh-CN" altLang="en-US" sz="2400">
                <a:solidFill>
                  <a:srgbClr val="000000"/>
                </a:solidFill>
                <a:latin typeface="HiddenHorzOCR-Identity-H"/>
              </a:rPr>
              <a:t>这是一个可逆反应，生成的偕二醇不稳定，容易脱水成原来的醛、酮。</a:t>
            </a:r>
            <a:endParaRPr lang="zh-CN" altLang="en-US" sz="2400"/>
          </a:p>
        </p:txBody>
      </p:sp>
      <p:sp>
        <p:nvSpPr>
          <p:cNvPr id="23558" name="文本框 11">
            <a:extLst>
              <a:ext uri="{FF2B5EF4-FFF2-40B4-BE49-F238E27FC236}">
                <a16:creationId xmlns:a16="http://schemas.microsoft.com/office/drawing/2014/main" id="{7551D955-E7ED-4A02-9087-EBF85071E5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6338" y="2822575"/>
            <a:ext cx="3887787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zh-CN" altLang="en-US" sz="2400">
                <a:solidFill>
                  <a:srgbClr val="000000"/>
                </a:solidFill>
                <a:latin typeface="HiddenHorzOCR-Identity-H"/>
              </a:rPr>
              <a:t>甲醛较活泼，在水溶液中主要以偕二醇存在，但也只存在于水溶液中。</a:t>
            </a:r>
            <a:endParaRPr lang="zh-CN" altLang="en-US" sz="2400"/>
          </a:p>
        </p:txBody>
      </p:sp>
      <p:pic>
        <p:nvPicPr>
          <p:cNvPr id="23559" name="图片 8">
            <a:extLst>
              <a:ext uri="{FF2B5EF4-FFF2-40B4-BE49-F238E27FC236}">
                <a16:creationId xmlns:a16="http://schemas.microsoft.com/office/drawing/2014/main" id="{FA25A6CE-9F32-4BCE-A0B4-FD4DC1C5B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708275"/>
            <a:ext cx="3651250" cy="143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0" name="图片 12">
            <a:extLst>
              <a:ext uri="{FF2B5EF4-FFF2-40B4-BE49-F238E27FC236}">
                <a16:creationId xmlns:a16="http://schemas.microsoft.com/office/drawing/2014/main" id="{5FFA10E1-1A0E-4C47-A2D6-8811515EC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638" y="5013325"/>
            <a:ext cx="554672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1" name="文本框 17">
            <a:extLst>
              <a:ext uri="{FF2B5EF4-FFF2-40B4-BE49-F238E27FC236}">
                <a16:creationId xmlns:a16="http://schemas.microsoft.com/office/drawing/2014/main" id="{E4A9E22A-DC47-4273-8F81-EAB6704E94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4197350"/>
            <a:ext cx="87820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zh-CN" altLang="en-US" sz="2400">
                <a:solidFill>
                  <a:srgbClr val="000000"/>
                </a:solidFill>
                <a:latin typeface="HiddenHorzOCR-Identity-H"/>
              </a:rPr>
              <a:t>        然而，某些在羰基上连有强吸电子基的醛、酮，可与水生成稳定的结晶水合物，从水溶液中分离出来，如</a:t>
            </a:r>
            <a:r>
              <a:rPr lang="zh-CN" altLang="en-US" sz="2400"/>
              <a:t> 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F46C44A-5EC0-439B-AEEF-D9B7D28B7F0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759A85D-E278-4330-A0B9-79C8B58C627B}" type="datetime11">
              <a:rPr lang="zh-CN" altLang="en-US"/>
              <a:pPr>
                <a:defRPr/>
              </a:pPr>
              <a:t>13:31:50</a:t>
            </a:fld>
            <a:endParaRPr lang="en-US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D4CC6CF-9F65-453E-A288-06CE2117C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BB2EC3-9C7F-4D69-AA0E-1487B2CC55FC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3">
            <a:extLst>
              <a:ext uri="{FF2B5EF4-FFF2-40B4-BE49-F238E27FC236}">
                <a16:creationId xmlns:a16="http://schemas.microsoft.com/office/drawing/2014/main" id="{2C876987-8BA4-48B2-9B03-AB62F31D9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EC09DA-39CF-4DA8-A5B1-6A26D25A39D4}" type="slidenum">
              <a:rPr lang="en-US" altLang="zh-CN"/>
              <a:pPr>
                <a:defRPr/>
              </a:pPr>
              <a:t>18</a:t>
            </a:fld>
            <a:endParaRPr lang="en-US" altLang="zh-CN"/>
          </a:p>
        </p:txBody>
      </p:sp>
      <p:sp>
        <p:nvSpPr>
          <p:cNvPr id="24579" name="Rectangle 7">
            <a:extLst>
              <a:ext uri="{FF2B5EF4-FFF2-40B4-BE49-F238E27FC236}">
                <a16:creationId xmlns:a16="http://schemas.microsoft.com/office/drawing/2014/main" id="{124E7144-2606-4137-9347-6B23DFDDF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24200"/>
            <a:ext cx="8686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1000">
                <a:cs typeface="Times New Roman" panose="02020603050405020304" pitchFamily="18" charset="0"/>
              </a:rPr>
              <a:t> </a:t>
            </a:r>
          </a:p>
          <a:p>
            <a:endParaRPr lang="en-US" altLang="zh-CN"/>
          </a:p>
        </p:txBody>
      </p:sp>
      <p:sp>
        <p:nvSpPr>
          <p:cNvPr id="24580" name="Rectangle 8">
            <a:extLst>
              <a:ext uri="{FF2B5EF4-FFF2-40B4-BE49-F238E27FC236}">
                <a16:creationId xmlns:a16="http://schemas.microsoft.com/office/drawing/2014/main" id="{31EC9279-D50B-4E4C-9891-EE63C6609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33800"/>
            <a:ext cx="9144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1000">
                <a:cs typeface="Times New Roman" panose="02020603050405020304" pitchFamily="18" charset="0"/>
              </a:rPr>
              <a:t> </a:t>
            </a:r>
          </a:p>
          <a:p>
            <a:endParaRPr lang="en-US" altLang="zh-CN"/>
          </a:p>
        </p:txBody>
      </p:sp>
      <p:sp>
        <p:nvSpPr>
          <p:cNvPr id="294923" name="Rectangle 11">
            <a:extLst>
              <a:ext uri="{FF2B5EF4-FFF2-40B4-BE49-F238E27FC236}">
                <a16:creationId xmlns:a16="http://schemas.microsoft.com/office/drawing/2014/main" id="{D230C02A-6CFD-4147-8771-4A509C241D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500438"/>
            <a:ext cx="8731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式中</a:t>
            </a:r>
            <a:r>
              <a:rPr lang="en-US" altLang="zh-CN" sz="2400"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也可以是</a:t>
            </a:r>
            <a:r>
              <a:rPr lang="en-US" altLang="zh-CN" sz="2400">
                <a:ea typeface="楷体" panose="02010609060101010101" pitchFamily="49" charset="-122"/>
                <a:cs typeface="Times New Roman" panose="02020603050405020304" pitchFamily="18" charset="0"/>
              </a:rPr>
              <a:t>Ar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。故此反应是制备结构复杂的醇的重要方法。</a:t>
            </a:r>
          </a:p>
        </p:txBody>
      </p:sp>
      <p:sp>
        <p:nvSpPr>
          <p:cNvPr id="294924" name="Rectangle 12">
            <a:extLst>
              <a:ext uri="{FF2B5EF4-FFF2-40B4-BE49-F238E27FC236}">
                <a16:creationId xmlns:a16="http://schemas.microsoft.com/office/drawing/2014/main" id="{5B36D8F5-DCF3-42D6-A0F2-CF76B34892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692150"/>
            <a:ext cx="45370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(4) </a:t>
            </a:r>
            <a:r>
              <a:rPr lang="zh-CN" altLang="en-US" sz="280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与格式试剂的加成反应</a:t>
            </a:r>
          </a:p>
        </p:txBody>
      </p:sp>
      <p:sp>
        <p:nvSpPr>
          <p:cNvPr id="294930" name="Rectangle 18">
            <a:extLst>
              <a:ext uri="{FF2B5EF4-FFF2-40B4-BE49-F238E27FC236}">
                <a16:creationId xmlns:a16="http://schemas.microsoft.com/office/drawing/2014/main" id="{6B4DD057-2701-4897-97CB-D400418F8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1412875"/>
            <a:ext cx="4552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101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格氏试剂具有极强的亲核能力。</a:t>
            </a:r>
          </a:p>
        </p:txBody>
      </p:sp>
      <p:graphicFrame>
        <p:nvGraphicFramePr>
          <p:cNvPr id="294931" name="Object 19">
            <a:extLst>
              <a:ext uri="{FF2B5EF4-FFF2-40B4-BE49-F238E27FC236}">
                <a16:creationId xmlns:a16="http://schemas.microsoft.com/office/drawing/2014/main" id="{34671D23-0059-447C-B5BF-C7433188CC7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5650" y="2133600"/>
          <a:ext cx="7777163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9" name="CS ChemDraw Drawing" r:id="rId3" imgW="5723826" imgH="557413" progId="ChemDraw.Document.6.0">
                  <p:embed/>
                </p:oleObj>
              </mc:Choice>
              <mc:Fallback>
                <p:oleObj name="CS ChemDraw Drawing" r:id="rId3" imgW="5723826" imgH="557413" progId="ChemDraw.Document.6.0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2133600"/>
                        <a:ext cx="7777163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4932" name="Object 20">
            <a:extLst>
              <a:ext uri="{FF2B5EF4-FFF2-40B4-BE49-F238E27FC236}">
                <a16:creationId xmlns:a16="http://schemas.microsoft.com/office/drawing/2014/main" id="{9B442F63-C169-4338-AAD4-62E2AC8E67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9750" y="4581525"/>
          <a:ext cx="7921625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0" name="CS ChemDraw Drawing" r:id="rId5" imgW="6226726" imgH="871346" progId="ChemDraw.Document.6.0">
                  <p:embed/>
                </p:oleObj>
              </mc:Choice>
              <mc:Fallback>
                <p:oleObj name="CS ChemDraw Drawing" r:id="rId5" imgW="6226726" imgH="871346" progId="ChemDraw.Document.6.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4581525"/>
                        <a:ext cx="7921625" cy="110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06FFCAB-5C9F-4901-9B00-2352863E305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5530779-4EA2-4D66-B873-BB8A0F63FCC5}" type="datetime11">
              <a:rPr lang="zh-CN" altLang="en-US"/>
              <a:pPr>
                <a:defRPr/>
              </a:pPr>
              <a:t>13:31:50</a:t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94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94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294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294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294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4923" grpId="0"/>
      <p:bldP spid="294924" grpId="0"/>
      <p:bldP spid="29493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56464A5E-0236-4019-B093-64270B31E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EF3C87-94B3-485A-9718-97490CBEC6D0}" type="slidenum">
              <a:rPr lang="en-US" altLang="zh-CN"/>
              <a:pPr>
                <a:defRPr/>
              </a:pPr>
              <a:t>19</a:t>
            </a:fld>
            <a:endParaRPr lang="en-US" altLang="zh-CN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54B7AEB-7C00-4206-8895-F2B8C874314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40A21A5-CC25-429D-8DB0-1F0FFC7744CE}" type="datetime11">
              <a:rPr lang="zh-CN" altLang="en-US"/>
              <a:pPr>
                <a:defRPr/>
              </a:pPr>
              <a:t>13:31:50</a:t>
            </a:fld>
            <a:endParaRPr lang="en-US" altLang="zh-CN"/>
          </a:p>
        </p:txBody>
      </p:sp>
      <p:graphicFrame>
        <p:nvGraphicFramePr>
          <p:cNvPr id="25604" name="Object 6">
            <a:extLst>
              <a:ext uri="{FF2B5EF4-FFF2-40B4-BE49-F238E27FC236}">
                <a16:creationId xmlns:a16="http://schemas.microsoft.com/office/drawing/2014/main" id="{1AA29C8D-D0C9-4A42-BAE9-D8E582E7EA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549275"/>
          <a:ext cx="7924800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3" name="CS ChemDraw Drawing" r:id="rId3" imgW="6086856" imgH="716280" progId="ChemDraw.Document.6.0">
                  <p:embed/>
                </p:oleObj>
              </mc:Choice>
              <mc:Fallback>
                <p:oleObj name="CS ChemDraw Drawing" r:id="rId3" imgW="6086856" imgH="716280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549275"/>
                        <a:ext cx="7924800" cy="931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5" name="Object 8">
            <a:extLst>
              <a:ext uri="{FF2B5EF4-FFF2-40B4-BE49-F238E27FC236}">
                <a16:creationId xmlns:a16="http://schemas.microsoft.com/office/drawing/2014/main" id="{414CB35F-58BC-4130-A881-50FEE34ACF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4400" y="1768475"/>
          <a:ext cx="7924800" cy="91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4" name="CS ChemDraw Drawing" r:id="rId5" imgW="6173724" imgH="716280" progId="ChemDraw.Document.6.0">
                  <p:embed/>
                </p:oleObj>
              </mc:Choice>
              <mc:Fallback>
                <p:oleObj name="CS ChemDraw Drawing" r:id="rId5" imgW="6173724" imgH="716280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768475"/>
                        <a:ext cx="7924800" cy="919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6" name="Object 9">
            <a:extLst>
              <a:ext uri="{FF2B5EF4-FFF2-40B4-BE49-F238E27FC236}">
                <a16:creationId xmlns:a16="http://schemas.microsoft.com/office/drawing/2014/main" id="{7AB7057E-4523-49F8-B9A4-8E6374D0E7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0600" y="3144838"/>
          <a:ext cx="7848600" cy="90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5" name="CS ChemDraw Drawing" r:id="rId7" imgW="6173724" imgH="716280" progId="ChemDraw.Document.6.0">
                  <p:embed/>
                </p:oleObj>
              </mc:Choice>
              <mc:Fallback>
                <p:oleObj name="CS ChemDraw Drawing" r:id="rId7" imgW="6173724" imgH="716280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144838"/>
                        <a:ext cx="7848600" cy="909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1">
            <a:extLst>
              <a:ext uri="{FF2B5EF4-FFF2-40B4-BE49-F238E27FC236}">
                <a16:creationId xmlns:a16="http://schemas.microsoft.com/office/drawing/2014/main" id="{AE058E0D-2300-45D5-8C59-951DC53CBB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888" y="4684713"/>
            <a:ext cx="540067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zh-CN" altLang="en-US" sz="2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加成反应还可在分子内进行。例如</a:t>
            </a: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: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07F44044-0178-4707-A7D1-A1D0C01195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46163" y="5407025"/>
          <a:ext cx="7051675" cy="91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6" name="CS ChemDraw Drawing" r:id="rId9" imgW="4609780" imgH="601412" progId="ChemDraw.Document.6.0">
                  <p:embed/>
                </p:oleObj>
              </mc:Choice>
              <mc:Fallback>
                <p:oleObj name="CS ChemDraw Drawing" r:id="rId9" imgW="4609780" imgH="601412" progId="ChemDraw.Document.6.0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6163" y="5407025"/>
                        <a:ext cx="7051675" cy="919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3">
            <a:extLst>
              <a:ext uri="{FF2B5EF4-FFF2-40B4-BE49-F238E27FC236}">
                <a16:creationId xmlns:a16="http://schemas.microsoft.com/office/drawing/2014/main" id="{8AA3B409-B438-47D3-AAAC-6DEBAE70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A5F29D-30FF-46B6-8C5A-0FAFD980856E}" type="slidenum">
              <a:rPr lang="en-US" altLang="zh-CN"/>
              <a:pPr>
                <a:defRPr/>
              </a:pPr>
              <a:t>2</a:t>
            </a:fld>
            <a:endParaRPr lang="en-US" altLang="zh-CN"/>
          </a:p>
        </p:txBody>
      </p:sp>
      <p:sp>
        <p:nvSpPr>
          <p:cNvPr id="277522" name="Rectangle 1042">
            <a:extLst>
              <a:ext uri="{FF2B5EF4-FFF2-40B4-BE49-F238E27FC236}">
                <a16:creationId xmlns:a16="http://schemas.microsoft.com/office/drawing/2014/main" id="{6D49D24B-8AE5-4598-9740-A09E20E66C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1073150"/>
            <a:ext cx="58959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一、醛、酮的结构、分类和命名</a:t>
            </a:r>
          </a:p>
        </p:txBody>
      </p:sp>
      <p:sp>
        <p:nvSpPr>
          <p:cNvPr id="277533" name="Rectangle 1053">
            <a:extLst>
              <a:ext uri="{FF2B5EF4-FFF2-40B4-BE49-F238E27FC236}">
                <a16:creationId xmlns:a16="http://schemas.microsoft.com/office/drawing/2014/main" id="{67FC0BEC-3AB3-4E9F-B4CC-6F9E1CD3C5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7313" y="404813"/>
            <a:ext cx="31654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>
                <a:ea typeface="楷体" panose="02010609060101010101" pitchFamily="49" charset="-122"/>
                <a:cs typeface="Times New Roman" panose="02020603050405020304" pitchFamily="18" charset="0"/>
              </a:rPr>
              <a:t>第一节  醛和酮</a:t>
            </a:r>
          </a:p>
        </p:txBody>
      </p:sp>
      <p:sp>
        <p:nvSpPr>
          <p:cNvPr id="277535" name="Rectangle 1055">
            <a:extLst>
              <a:ext uri="{FF2B5EF4-FFF2-40B4-BE49-F238E27FC236}">
                <a16:creationId xmlns:a16="http://schemas.microsoft.com/office/drawing/2014/main" id="{3FC113A3-C539-4652-8888-1A71F24C7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1628775"/>
            <a:ext cx="34559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0000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  </a:t>
            </a:r>
            <a:r>
              <a:rPr lang="en-US" altLang="zh-CN" sz="2800">
                <a:ea typeface="楷体" panose="02010609060101010101" pitchFamily="49" charset="-122"/>
                <a:cs typeface="Times New Roman" panose="02020603050405020304" pitchFamily="18" charset="0"/>
              </a:rPr>
              <a:t>1.  </a:t>
            </a:r>
            <a:r>
              <a:rPr lang="zh-CN" altLang="en-US" sz="2800">
                <a:ea typeface="楷体" panose="02010609060101010101" pitchFamily="49" charset="-122"/>
                <a:cs typeface="Times New Roman" panose="02020603050405020304" pitchFamily="18" charset="0"/>
              </a:rPr>
              <a:t>醛、酮的结构</a:t>
            </a:r>
          </a:p>
        </p:txBody>
      </p:sp>
      <p:sp>
        <p:nvSpPr>
          <p:cNvPr id="277536" name="Text Box 1056">
            <a:extLst>
              <a:ext uri="{FF2B5EF4-FFF2-40B4-BE49-F238E27FC236}">
                <a16:creationId xmlns:a16="http://schemas.microsoft.com/office/drawing/2014/main" id="{90E5E57D-A351-4234-B8E2-0605DEC337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133600"/>
            <a:ext cx="8280400" cy="862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01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50000"/>
              </a:spcBef>
            </a:pPr>
            <a:r>
              <a:rPr kumimoji="1" lang="en-US" altLang="zh-CN" sz="24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r>
              <a:rPr kumimoji="1" lang="zh-CN" altLang="en-US" sz="22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在醛和酮分子中，都含有一个</a:t>
            </a:r>
            <a:r>
              <a:rPr kumimoji="1" lang="zh-CN" altLang="en-US" sz="2200">
                <a:solidFill>
                  <a:srgbClr val="FF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共同的官能团</a:t>
            </a:r>
            <a:r>
              <a:rPr kumimoji="1" lang="en-US" altLang="zh-CN" sz="2200">
                <a:solidFill>
                  <a:srgbClr val="FF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—</a:t>
            </a:r>
            <a:r>
              <a:rPr kumimoji="1" lang="zh-CN" altLang="en-US" sz="2200">
                <a:solidFill>
                  <a:srgbClr val="FF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羰基</a:t>
            </a:r>
            <a:r>
              <a:rPr kumimoji="1" lang="zh-CN" altLang="en-US" sz="22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，故统称为羰基化合物。</a:t>
            </a:r>
            <a:endParaRPr kumimoji="1" lang="zh-CN" altLang="en-US" sz="220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7537" name="Rectangle 1057">
            <a:extLst>
              <a:ext uri="{FF2B5EF4-FFF2-40B4-BE49-F238E27FC236}">
                <a16:creationId xmlns:a16="http://schemas.microsoft.com/office/drawing/2014/main" id="{62961B1D-B4F9-474A-8B45-AAE0120FF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4221163"/>
            <a:ext cx="8496300" cy="1157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01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kumimoji="1" lang="zh-CN" altLang="en-US" sz="22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羰基碳原子为</a:t>
            </a:r>
            <a:r>
              <a:rPr kumimoji="1" lang="en-US" altLang="zh-CN" sz="2200" i="1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sp</a:t>
            </a:r>
            <a:r>
              <a:rPr kumimoji="1" lang="en-US" altLang="zh-CN" sz="2200" baseline="300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2</a:t>
            </a:r>
            <a:r>
              <a:rPr kumimoji="1" lang="zh-CN" altLang="en-US" sz="22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杂化，双键氧原子强烈的吸引电子能力，使</a:t>
            </a:r>
            <a:r>
              <a:rPr kumimoji="1" lang="en-US" altLang="zh-CN" sz="22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π</a:t>
            </a:r>
            <a:r>
              <a:rPr kumimoji="1" lang="zh-CN" altLang="en-US" sz="22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电子云的分布偏向氧原子，故羰基是极化的，使羰基碳带部分正电荷，易受亲核试剂的进攻，打开碳氧双键，进行亲核加成反应</a:t>
            </a:r>
            <a:r>
              <a:rPr kumimoji="1" lang="zh-CN" altLang="en-US" sz="24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。</a:t>
            </a:r>
          </a:p>
        </p:txBody>
      </p:sp>
      <p:graphicFrame>
        <p:nvGraphicFramePr>
          <p:cNvPr id="277538" name="Object 1058">
            <a:extLst>
              <a:ext uri="{FF2B5EF4-FFF2-40B4-BE49-F238E27FC236}">
                <a16:creationId xmlns:a16="http://schemas.microsoft.com/office/drawing/2014/main" id="{A7C375BE-506B-4954-BFE1-C793427C684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92275" y="5588000"/>
          <a:ext cx="1703388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2" name="CS ChemDraw Drawing" r:id="rId3" imgW="1703597" imgH="1270577" progId="ChemDraw.Document.6.0">
                  <p:embed/>
                </p:oleObj>
              </mc:Choice>
              <mc:Fallback>
                <p:oleObj name="CS ChemDraw Drawing" r:id="rId3" imgW="1703597" imgH="1270577" progId="ChemDraw.Document.6.0">
                  <p:embed/>
                  <p:pic>
                    <p:nvPicPr>
                      <p:cNvPr id="0" name="Object 10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5588000"/>
                        <a:ext cx="1703388" cy="127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7539" name="Object 1059">
            <a:extLst>
              <a:ext uri="{FF2B5EF4-FFF2-40B4-BE49-F238E27FC236}">
                <a16:creationId xmlns:a16="http://schemas.microsoft.com/office/drawing/2014/main" id="{2A7C8888-4C01-4750-9502-054A34622C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03800" y="5445125"/>
          <a:ext cx="1447800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3" name="CS ChemDraw Drawing" r:id="rId5" imgW="975360" imgH="754380" progId="ChemDraw.Document.5.0">
                  <p:embed/>
                </p:oleObj>
              </mc:Choice>
              <mc:Fallback>
                <p:oleObj name="CS ChemDraw Drawing" r:id="rId5" imgW="975360" imgH="754380" progId="ChemDraw.Document.5.0">
                  <p:embed/>
                  <p:pic>
                    <p:nvPicPr>
                      <p:cNvPr id="0" name="Object 10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5445125"/>
                        <a:ext cx="1447800" cy="1120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7540" name="Object 1060">
            <a:extLst>
              <a:ext uri="{FF2B5EF4-FFF2-40B4-BE49-F238E27FC236}">
                <a16:creationId xmlns:a16="http://schemas.microsoft.com/office/drawing/2014/main" id="{67421746-A275-4DDC-BF12-2B6C8A3A42B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6013" y="2708275"/>
          <a:ext cx="7559675" cy="144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4" name="CS ChemDraw Drawing" r:id="rId7" imgW="5888220" imgH="1125893" progId="ChemDraw.Document.6.0">
                  <p:embed/>
                </p:oleObj>
              </mc:Choice>
              <mc:Fallback>
                <p:oleObj name="CS ChemDraw Drawing" r:id="rId7" imgW="5888220" imgH="1125893" progId="ChemDraw.Document.6.0">
                  <p:embed/>
                  <p:pic>
                    <p:nvPicPr>
                      <p:cNvPr id="0" name="Object 10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708275"/>
                        <a:ext cx="7559675" cy="144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15A1140-BD8D-485E-95A8-A35651B9652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8266E46B-A8B7-4486-89DC-27C5C089D51C}" type="datetime11">
              <a:rPr lang="zh-CN" altLang="en-US"/>
              <a:pPr>
                <a:defRPr/>
              </a:pPr>
              <a:t>13:31:50</a:t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7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7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7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7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7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7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277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277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277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500"/>
                                        <p:tgtEl>
                                          <p:spTgt spid="277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9" dur="500"/>
                                        <p:tgtEl>
                                          <p:spTgt spid="277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522" grpId="0" autoUpdateAnimBg="0"/>
      <p:bldP spid="277533" grpId="0" autoUpdateAnimBg="0"/>
      <p:bldP spid="277535" grpId="0" autoUpdateAnimBg="0"/>
      <p:bldP spid="277536" grpId="0"/>
      <p:bldP spid="2775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26" name="Object 2">
            <a:extLst>
              <a:ext uri="{FF2B5EF4-FFF2-40B4-BE49-F238E27FC236}">
                <a16:creationId xmlns:a16="http://schemas.microsoft.com/office/drawing/2014/main" id="{0A79D8DB-BFB0-4A9B-BBB7-AFF05A9B63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1046163"/>
          <a:ext cx="8305800" cy="5049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5" name="Image" r:id="rId3" imgW="9815873" imgH="5968254" progId="Photoshop.Image.7">
                  <p:embed/>
                </p:oleObj>
              </mc:Choice>
              <mc:Fallback>
                <p:oleObj name="Image" r:id="rId3" imgW="9815873" imgH="5968254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046163"/>
                        <a:ext cx="8305800" cy="5049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6EC210-F1D9-4D69-9F10-182351BFD7D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6555E60-F20B-4CBA-85D5-53CBB9E0F084}" type="datetime11">
              <a:rPr lang="zh-CN" altLang="en-US"/>
              <a:pPr>
                <a:defRPr/>
              </a:pPr>
              <a:t>13:31:50</a:t>
            </a:fld>
            <a:endParaRPr lang="en-US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E628F0D-1847-483E-98E2-34CEE3AB2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C0C12A-B6D0-4579-9FEF-19C35EDC18F0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</p:cSld>
  <p:clrMapOvr>
    <a:masterClrMapping/>
  </p:clrMapOvr>
  <p:transition>
    <p:zo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EF7E3FD-6AC4-4BD6-BC49-1CE3B5ADF67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EC7C6DE-88A5-497E-AB31-01DA9274BB7B}" type="datetime11">
              <a:rPr lang="zh-CN" altLang="en-US"/>
              <a:pPr>
                <a:defRPr/>
              </a:pPr>
              <a:t>13:31:50</a:t>
            </a:fld>
            <a:endParaRPr lang="en-US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5E5A37A-5420-44B1-9049-5CF7F0213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1D3460-55BD-406C-B092-68D2966BD688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sp>
        <p:nvSpPr>
          <p:cNvPr id="4" name="Text Box 30">
            <a:extLst>
              <a:ext uri="{FF2B5EF4-FFF2-40B4-BE49-F238E27FC236}">
                <a16:creationId xmlns:a16="http://schemas.microsoft.com/office/drawing/2014/main" id="{498A0008-23FC-4732-9911-6C44925972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595313"/>
            <a:ext cx="7200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(5) </a:t>
            </a:r>
            <a:r>
              <a:rPr lang="zh-CN" altLang="en-US" sz="24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与炔化物加成：得到炔醇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 </a:t>
            </a:r>
          </a:p>
        </p:txBody>
      </p:sp>
      <p:graphicFrame>
        <p:nvGraphicFramePr>
          <p:cNvPr id="5" name="Object 31">
            <a:extLst>
              <a:ext uri="{FF2B5EF4-FFF2-40B4-BE49-F238E27FC236}">
                <a16:creationId xmlns:a16="http://schemas.microsoft.com/office/drawing/2014/main" id="{5B73C360-64C7-4ACE-B71C-EAFEE8739F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87450" y="1700213"/>
          <a:ext cx="6624638" cy="196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7" name="CS ChemDraw Drawing" r:id="rId3" imgW="5077588" imgH="1503800" progId="ChemDraw.Document.6.0">
                  <p:embed/>
                </p:oleObj>
              </mc:Choice>
              <mc:Fallback>
                <p:oleObj name="CS ChemDraw Drawing" r:id="rId3" imgW="5077588" imgH="1503800" progId="ChemDraw.Document.6.0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700213"/>
                        <a:ext cx="6624638" cy="196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4" name="Object 3">
            <a:extLst>
              <a:ext uri="{FF2B5EF4-FFF2-40B4-BE49-F238E27FC236}">
                <a16:creationId xmlns:a16="http://schemas.microsoft.com/office/drawing/2014/main" id="{173017EC-B57F-4B60-A9D2-AAE36AC864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6800" y="4114800"/>
          <a:ext cx="7326313" cy="183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8" name="Image" r:id="rId5" imgW="8926984" imgH="2234921" progId="Photoshop.Image.7">
                  <p:embed/>
                </p:oleObj>
              </mc:Choice>
              <mc:Fallback>
                <p:oleObj name="Image" r:id="rId5" imgW="8926984" imgH="2234921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4114800"/>
                        <a:ext cx="7326313" cy="183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3">
            <a:extLst>
              <a:ext uri="{FF2B5EF4-FFF2-40B4-BE49-F238E27FC236}">
                <a16:creationId xmlns:a16="http://schemas.microsoft.com/office/drawing/2014/main" id="{C04E8FAA-A9B0-462F-ACA2-1F91B86F6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BC9200-C420-4AB8-A3C1-874F2F5D8988}" type="slidenum">
              <a:rPr lang="en-US" altLang="zh-CN"/>
              <a:pPr>
                <a:defRPr/>
              </a:pPr>
              <a:t>22</a:t>
            </a:fld>
            <a:endParaRPr lang="en-US" altLang="zh-CN"/>
          </a:p>
        </p:txBody>
      </p:sp>
      <p:sp>
        <p:nvSpPr>
          <p:cNvPr id="389124" name="Rectangle 4">
            <a:extLst>
              <a:ext uri="{FF2B5EF4-FFF2-40B4-BE49-F238E27FC236}">
                <a16:creationId xmlns:a16="http://schemas.microsoft.com/office/drawing/2014/main" id="{A7C2A645-19B8-410E-AFEB-7F6433D93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3933825"/>
            <a:ext cx="40322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2400">
                <a:ea typeface="楷体" panose="02010609060101010101" pitchFamily="49" charset="-122"/>
                <a:cs typeface="Times New Roman" panose="02020603050405020304" pitchFamily="18" charset="0"/>
              </a:rPr>
              <a:t>  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还可以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在分子内形成缩醛。</a:t>
            </a:r>
          </a:p>
        </p:txBody>
      </p:sp>
      <p:sp>
        <p:nvSpPr>
          <p:cNvPr id="389126" name="Rectangle 6">
            <a:extLst>
              <a:ext uri="{FF2B5EF4-FFF2-40B4-BE49-F238E27FC236}">
                <a16:creationId xmlns:a16="http://schemas.microsoft.com/office/drawing/2014/main" id="{9E0161B5-FD8B-4822-AA5A-D0B631152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404813"/>
            <a:ext cx="36242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(6) </a:t>
            </a:r>
            <a:r>
              <a:rPr lang="zh-CN" altLang="en-US" sz="280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与醇的加成反应</a:t>
            </a:r>
          </a:p>
        </p:txBody>
      </p:sp>
      <p:graphicFrame>
        <p:nvGraphicFramePr>
          <p:cNvPr id="389127" name="Object 7">
            <a:extLst>
              <a:ext uri="{FF2B5EF4-FFF2-40B4-BE49-F238E27FC236}">
                <a16:creationId xmlns:a16="http://schemas.microsoft.com/office/drawing/2014/main" id="{36370B43-8D1C-45EE-9D58-8C44F160C2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8313" y="1341438"/>
          <a:ext cx="8208962" cy="198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2" name="CS ChemDraw Drawing" r:id="rId3" imgW="5991878" imgH="1450353" progId="ChemDraw.Document.6.0">
                  <p:embed/>
                </p:oleObj>
              </mc:Choice>
              <mc:Fallback>
                <p:oleObj name="CS ChemDraw Drawing" r:id="rId3" imgW="5991878" imgH="1450353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341438"/>
                        <a:ext cx="8208962" cy="198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28" name="Object 8">
            <a:extLst>
              <a:ext uri="{FF2B5EF4-FFF2-40B4-BE49-F238E27FC236}">
                <a16:creationId xmlns:a16="http://schemas.microsoft.com/office/drawing/2014/main" id="{79B61931-FB9C-4C4B-9616-FD6DEA57C6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7088" y="5013325"/>
          <a:ext cx="7273925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3" name="CS ChemDraw Drawing" r:id="rId5" imgW="4210050" imgH="581025" progId="ChemDraw.Document.6.0">
                  <p:embed/>
                </p:oleObj>
              </mc:Choice>
              <mc:Fallback>
                <p:oleObj name="CS ChemDraw Drawing" r:id="rId5" imgW="4210050" imgH="581025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5013325"/>
                        <a:ext cx="7273925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2263C42-E459-4118-AD5A-DD521D2A51D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149E755-C965-41DA-94E1-18D7C2538CEE}" type="datetime11">
              <a:rPr lang="zh-CN" altLang="en-US"/>
              <a:pPr>
                <a:defRPr/>
              </a:pPr>
              <a:t>13:31:50</a:t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89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89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389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389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24" grpId="0"/>
      <p:bldP spid="3891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>
            <a:extLst>
              <a:ext uri="{FF2B5EF4-FFF2-40B4-BE49-F238E27FC236}">
                <a16:creationId xmlns:a16="http://schemas.microsoft.com/office/drawing/2014/main" id="{D85CC202-924C-4675-93A4-BA2C758A28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533400"/>
            <a:ext cx="7696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endParaRPr lang="zh-CN" altLang="zh-CN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699" name="Text Box 3">
            <a:extLst>
              <a:ext uri="{FF2B5EF4-FFF2-40B4-BE49-F238E27FC236}">
                <a16:creationId xmlns:a16="http://schemas.microsoft.com/office/drawing/2014/main" id="{74FFD136-EC9D-485C-B3F3-6C313E7FB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979488"/>
            <a:ext cx="8153400" cy="267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注</a:t>
            </a:r>
            <a:r>
              <a:rPr lang="zh-CN" altLang="en-US" sz="2400" b="1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：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    </a:t>
            </a:r>
            <a:r>
              <a:rPr lang="en-US" altLang="zh-CN" sz="2400" b="1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a</a:t>
            </a:r>
            <a:r>
              <a:rPr lang="zh-CN" altLang="en-US" sz="2400" b="1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、缩醛</a:t>
            </a:r>
            <a:r>
              <a:rPr lang="en-US" altLang="zh-CN" sz="2400" b="1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(</a:t>
            </a:r>
            <a:r>
              <a:rPr lang="zh-CN" altLang="en-US" sz="2400" b="1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酮</a:t>
            </a:r>
            <a:r>
              <a:rPr lang="en-US" altLang="zh-CN" sz="2400" b="1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)</a:t>
            </a:r>
            <a:r>
              <a:rPr lang="zh-CN" altLang="en-US" sz="2400" b="1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为醚类化合物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    </a:t>
            </a:r>
            <a:r>
              <a:rPr lang="en-US" altLang="zh-CN" sz="2400" b="1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b</a:t>
            </a:r>
            <a:r>
              <a:rPr lang="zh-CN" altLang="en-US" sz="2400" b="1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、简单的醛与过量的醇：反应容易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          简单的酮与过量的醇：反应不容易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    </a:t>
            </a:r>
            <a:r>
              <a:rPr lang="en-US" altLang="zh-CN" sz="2400" b="1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c</a:t>
            </a:r>
            <a:r>
              <a:rPr lang="zh-CN" altLang="en-US" sz="2400" b="1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、缩醛（酮）碱性条件下稳定，在酸性水溶液中水解：</a:t>
            </a:r>
          </a:p>
        </p:txBody>
      </p:sp>
      <p:sp>
        <p:nvSpPr>
          <p:cNvPr id="52229" name="Text Box 5">
            <a:extLst>
              <a:ext uri="{FF2B5EF4-FFF2-40B4-BE49-F238E27FC236}">
                <a16:creationId xmlns:a16="http://schemas.microsoft.com/office/drawing/2014/main" id="{DF440CFC-BC33-4DAE-9E75-8A05B7CCFB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5257800"/>
            <a:ext cx="28956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4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用途：保护羰基</a:t>
            </a:r>
          </a:p>
          <a:p>
            <a:pPr>
              <a:spcBef>
                <a:spcPct val="50000"/>
              </a:spcBef>
              <a:defRPr/>
            </a:pPr>
            <a:r>
              <a:rPr lang="zh-CN" altLang="en-US" sz="24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      保护羟基</a:t>
            </a:r>
          </a:p>
        </p:txBody>
      </p:sp>
      <p:graphicFrame>
        <p:nvGraphicFramePr>
          <p:cNvPr id="29701" name="Object 3">
            <a:extLst>
              <a:ext uri="{FF2B5EF4-FFF2-40B4-BE49-F238E27FC236}">
                <a16:creationId xmlns:a16="http://schemas.microsoft.com/office/drawing/2014/main" id="{9FB1BFA0-B004-4457-83F2-20AF6187FE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5000" y="4038600"/>
          <a:ext cx="6149975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0" name="CS ChemDraw Drawing" r:id="rId3" imgW="3846271" imgH="592531" progId="ChemDraw.Document.6.0">
                  <p:embed/>
                </p:oleObj>
              </mc:Choice>
              <mc:Fallback>
                <p:oleObj name="CS ChemDraw Drawing" r:id="rId3" imgW="3846271" imgH="592531" progId="ChemDraw.Document.6.0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4038600"/>
                        <a:ext cx="6149975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208C338-BB29-469E-BB47-FA3FAA73D3F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8026AA8-51A2-4312-AFC8-E5E6EE210086}" type="datetime11">
              <a:rPr lang="zh-CN" altLang="en-US"/>
              <a:pPr>
                <a:defRPr/>
              </a:pPr>
              <a:t>13:31:50</a:t>
            </a:fld>
            <a:endParaRPr lang="en-US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A3D9968-0782-4824-B9FE-88AD9959D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18B7A7-5005-43A5-BB09-7EADA53CF608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</p:cSld>
  <p:clrMapOvr>
    <a:masterClrMapping/>
  </p:clrMapOvr>
  <p:transition>
    <p:zo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3">
            <a:extLst>
              <a:ext uri="{FF2B5EF4-FFF2-40B4-BE49-F238E27FC236}">
                <a16:creationId xmlns:a16="http://schemas.microsoft.com/office/drawing/2014/main" id="{CECD9CF5-8C7B-4A99-8143-9627B895E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C3E727-A07E-48A5-A9CE-B9219DA6019F}" type="slidenum">
              <a:rPr lang="en-US" altLang="zh-CN"/>
              <a:pPr>
                <a:defRPr/>
              </a:pPr>
              <a:t>24</a:t>
            </a:fld>
            <a:endParaRPr lang="en-US" altLang="zh-CN"/>
          </a:p>
        </p:txBody>
      </p:sp>
      <p:sp>
        <p:nvSpPr>
          <p:cNvPr id="390149" name="Rectangle 5">
            <a:extLst>
              <a:ext uri="{FF2B5EF4-FFF2-40B4-BE49-F238E27FC236}">
                <a16:creationId xmlns:a16="http://schemas.microsoft.com/office/drawing/2014/main" id="{FAED1ADA-F59D-4FF7-B3F4-424A08A84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3733800"/>
            <a:ext cx="7315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>
                <a:ea typeface="楷体" panose="02010609060101010101" pitchFamily="49" charset="-122"/>
                <a:cs typeface="Times New Roman" panose="02020603050405020304" pitchFamily="18" charset="0"/>
              </a:rPr>
              <a:t> </a:t>
            </a:r>
            <a:r>
              <a:rPr lang="zh-CN" altLang="en-US">
                <a:latin typeface="宋体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必须要先把醛基保护起来后再氧化</a:t>
            </a:r>
            <a:r>
              <a:rPr lang="zh-CN" altLang="en-US">
                <a:ea typeface="楷体" panose="02010609060101010101" pitchFamily="49" charset="-122"/>
                <a:cs typeface="Times New Roman" panose="02020603050405020304" pitchFamily="18" charset="0"/>
              </a:rPr>
              <a:t> 。</a:t>
            </a:r>
          </a:p>
        </p:txBody>
      </p:sp>
      <p:sp>
        <p:nvSpPr>
          <p:cNvPr id="30724" name="Rectangle 6">
            <a:extLst>
              <a:ext uri="{FF2B5EF4-FFF2-40B4-BE49-F238E27FC236}">
                <a16:creationId xmlns:a16="http://schemas.microsoft.com/office/drawing/2014/main" id="{819C5A47-D725-41FB-A1D4-C1AC22636B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16113"/>
            <a:ext cx="9144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1000">
                <a:cs typeface="Times New Roman" panose="02020603050405020304" pitchFamily="18" charset="0"/>
              </a:rPr>
              <a:t> </a:t>
            </a:r>
          </a:p>
          <a:p>
            <a:endParaRPr lang="en-US" altLang="zh-CN"/>
          </a:p>
        </p:txBody>
      </p:sp>
      <p:sp>
        <p:nvSpPr>
          <p:cNvPr id="30725" name="Rectangle 8">
            <a:extLst>
              <a:ext uri="{FF2B5EF4-FFF2-40B4-BE49-F238E27FC236}">
                <a16:creationId xmlns:a16="http://schemas.microsoft.com/office/drawing/2014/main" id="{889DC6E6-372E-49AE-A641-0AC11C219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500438"/>
            <a:ext cx="9144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1000">
                <a:latin typeface="宋体" panose="02010600030101010101" pitchFamily="2" charset="-122"/>
              </a:rPr>
              <a:t>   </a:t>
            </a:r>
          </a:p>
          <a:p>
            <a:endParaRPr lang="en-US" altLang="zh-CN">
              <a:latin typeface="宋体" panose="02010600030101010101" pitchFamily="2" charset="-122"/>
            </a:endParaRPr>
          </a:p>
        </p:txBody>
      </p:sp>
      <p:sp>
        <p:nvSpPr>
          <p:cNvPr id="390154" name="Rectangle 10">
            <a:extLst>
              <a:ext uri="{FF2B5EF4-FFF2-40B4-BE49-F238E27FC236}">
                <a16:creationId xmlns:a16="http://schemas.microsoft.com/office/drawing/2014/main" id="{74D802AE-25E5-4550-8522-0CAF5B63D4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265363"/>
            <a:ext cx="5699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反应的应用：有机合成中用来保护羰基。</a:t>
            </a:r>
          </a:p>
        </p:txBody>
      </p:sp>
      <p:sp>
        <p:nvSpPr>
          <p:cNvPr id="390155" name="Rectangle 11">
            <a:extLst>
              <a:ext uri="{FF2B5EF4-FFF2-40B4-BE49-F238E27FC236}">
                <a16:creationId xmlns:a16="http://schemas.microsoft.com/office/drawing/2014/main" id="{9070C59E-1786-49A1-9E20-9433C0593F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457200"/>
            <a:ext cx="82073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>
                <a:ea typeface="楷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lang="zh-CN" altLang="en-US">
                <a:ea typeface="楷体" panose="02010609060101010101" pitchFamily="49" charset="-122"/>
                <a:cs typeface="Times New Roman" panose="02020603050405020304" pitchFamily="18" charset="0"/>
              </a:rPr>
              <a:t>醛较易形成缩醛，酮在一般条件下形成缩酮较困难，用</a:t>
            </a:r>
            <a:r>
              <a:rPr lang="en-US" altLang="zh-CN"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Times New Roman" panose="02020603050405020304" pitchFamily="18" charset="0"/>
              </a:rPr>
              <a:t>2-</a:t>
            </a:r>
            <a:r>
              <a:rPr lang="zh-CN" altLang="en-US">
                <a:ea typeface="楷体" panose="02010609060101010101" pitchFamily="49" charset="-122"/>
                <a:cs typeface="Times New Roman" panose="02020603050405020304" pitchFamily="18" charset="0"/>
              </a:rPr>
              <a:t>二醇或</a:t>
            </a:r>
            <a:r>
              <a:rPr lang="en-US" altLang="zh-CN"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>
                <a:ea typeface="楷体" panose="02010609060101010101" pitchFamily="49" charset="-122"/>
                <a:cs typeface="Times New Roman" panose="02020603050405020304" pitchFamily="18" charset="0"/>
              </a:rPr>
              <a:t>3-</a:t>
            </a:r>
            <a:r>
              <a:rPr lang="zh-CN" altLang="en-US">
                <a:ea typeface="楷体" panose="02010609060101010101" pitchFamily="49" charset="-122"/>
                <a:cs typeface="Times New Roman" panose="02020603050405020304" pitchFamily="18" charset="0"/>
              </a:rPr>
              <a:t>丙二醇则易生成缩酮。</a:t>
            </a:r>
          </a:p>
        </p:txBody>
      </p:sp>
      <p:graphicFrame>
        <p:nvGraphicFramePr>
          <p:cNvPr id="390157" name="Object 13">
            <a:extLst>
              <a:ext uri="{FF2B5EF4-FFF2-40B4-BE49-F238E27FC236}">
                <a16:creationId xmlns:a16="http://schemas.microsoft.com/office/drawing/2014/main" id="{91DA9365-D156-4BBB-94C9-D5E8C4A7B5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8888" y="1412875"/>
          <a:ext cx="6337300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0" name="CS ChemDraw Drawing" r:id="rId3" imgW="4434589" imgH="491819" progId="ChemDraw.Document.6.0">
                  <p:embed/>
                </p:oleObj>
              </mc:Choice>
              <mc:Fallback>
                <p:oleObj name="CS ChemDraw Drawing" r:id="rId3" imgW="4434589" imgH="491819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412875"/>
                        <a:ext cx="6337300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158" name="Object 14">
            <a:extLst>
              <a:ext uri="{FF2B5EF4-FFF2-40B4-BE49-F238E27FC236}">
                <a16:creationId xmlns:a16="http://schemas.microsoft.com/office/drawing/2014/main" id="{1577D2FB-2BCB-4E33-9B74-C17DB44BF5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03350" y="2852738"/>
          <a:ext cx="5689600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1" name="CS ChemDraw Drawing" r:id="rId5" imgW="3937627" imgH="407870" progId="ChemDraw.Document.6.0">
                  <p:embed/>
                </p:oleObj>
              </mc:Choice>
              <mc:Fallback>
                <p:oleObj name="CS ChemDraw Drawing" r:id="rId5" imgW="3937627" imgH="407870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2852738"/>
                        <a:ext cx="5689600" cy="588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159" name="Object 15">
            <a:extLst>
              <a:ext uri="{FF2B5EF4-FFF2-40B4-BE49-F238E27FC236}">
                <a16:creationId xmlns:a16="http://schemas.microsoft.com/office/drawing/2014/main" id="{11024BDE-C8A9-49C7-8946-E23CC1844C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6013" y="4292600"/>
          <a:ext cx="6985000" cy="191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2" name="CS ChemDraw Drawing" r:id="rId7" imgW="5039256" imgH="1380170" progId="ChemDraw.Document.6.0">
                  <p:embed/>
                </p:oleObj>
              </mc:Choice>
              <mc:Fallback>
                <p:oleObj name="CS ChemDraw Drawing" r:id="rId7" imgW="5039256" imgH="1380170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4292600"/>
                        <a:ext cx="6985000" cy="1912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156529E-53FA-4DD5-95F2-80FE1649FA4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95445DA-7A17-41B6-8489-CEAA51A4B6ED}" type="datetime11">
              <a:rPr lang="zh-CN" altLang="en-US"/>
              <a:pPr>
                <a:defRPr/>
              </a:pPr>
              <a:t>13:31:50</a:t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90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90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390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390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390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390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149" grpId="0"/>
      <p:bldP spid="390154" grpId="0"/>
      <p:bldP spid="39015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3">
            <a:extLst>
              <a:ext uri="{FF2B5EF4-FFF2-40B4-BE49-F238E27FC236}">
                <a16:creationId xmlns:a16="http://schemas.microsoft.com/office/drawing/2014/main" id="{F8873188-F4A6-4D23-95F1-2BC58A189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8219A7-221C-4332-9EC0-0A2D447B0A87}" type="slidenum">
              <a:rPr lang="en-US" altLang="zh-CN"/>
              <a:pPr>
                <a:defRPr/>
              </a:pPr>
              <a:t>25</a:t>
            </a:fld>
            <a:endParaRPr lang="en-US" altLang="zh-CN"/>
          </a:p>
        </p:txBody>
      </p:sp>
      <p:sp>
        <p:nvSpPr>
          <p:cNvPr id="391176" name="Rectangle 8">
            <a:extLst>
              <a:ext uri="{FF2B5EF4-FFF2-40B4-BE49-F238E27FC236}">
                <a16:creationId xmlns:a16="http://schemas.microsoft.com/office/drawing/2014/main" id="{BA22260A-D8C3-4D90-8CA2-4195B18090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333375"/>
            <a:ext cx="76882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(7) </a:t>
            </a:r>
            <a:r>
              <a:rPr lang="zh-CN" altLang="en-US" sz="280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与氨及其衍生物的加成反应</a:t>
            </a:r>
          </a:p>
        </p:txBody>
      </p:sp>
      <p:graphicFrame>
        <p:nvGraphicFramePr>
          <p:cNvPr id="391177" name="Object 9">
            <a:extLst>
              <a:ext uri="{FF2B5EF4-FFF2-40B4-BE49-F238E27FC236}">
                <a16:creationId xmlns:a16="http://schemas.microsoft.com/office/drawing/2014/main" id="{60E96F8E-414A-4AA0-962D-464A19B190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7800" y="1196975"/>
          <a:ext cx="8793163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3" name="CS ChemDraw Drawing" r:id="rId3" imgW="5304608" imgH="782807" progId="ChemDraw.Document.6.0">
                  <p:embed/>
                </p:oleObj>
              </mc:Choice>
              <mc:Fallback>
                <p:oleObj name="CS ChemDraw Drawing" r:id="rId3" imgW="5304608" imgH="782807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800" y="1196975"/>
                        <a:ext cx="8793163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1179" name="Object 11">
            <a:extLst>
              <a:ext uri="{FF2B5EF4-FFF2-40B4-BE49-F238E27FC236}">
                <a16:creationId xmlns:a16="http://schemas.microsoft.com/office/drawing/2014/main" id="{692914D7-A1D6-427C-8CC1-7A83ED771E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1375" y="2836863"/>
          <a:ext cx="7461250" cy="350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4" name="CS ChemDraw Drawing" r:id="rId5" imgW="4154120" imgH="1951890" progId="ChemDraw.Document.6.0">
                  <p:embed/>
                </p:oleObj>
              </mc:Choice>
              <mc:Fallback>
                <p:oleObj name="CS ChemDraw Drawing" r:id="rId5" imgW="4154120" imgH="1951890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1375" y="2836863"/>
                        <a:ext cx="7461250" cy="3506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54D848F-2C4C-480A-B629-2E770CC5D5F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DB1CC79-379D-45E4-93BA-265D08EFA318}" type="datetime11">
              <a:rPr lang="zh-CN" altLang="en-US"/>
              <a:pPr>
                <a:defRPr/>
              </a:pPr>
              <a:t>13:31:50</a:t>
            </a:fld>
            <a:endParaRPr lang="en-US" altLang="zh-CN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91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91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391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117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9B8D02C-54FF-4F77-9A46-F1D9D51F0FA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7ECE0FF-47DA-49A3-8972-05859A2CDE10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C99457A-177D-4601-A458-32DA63DD5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32BF8B-A557-45F7-BEFC-FF1B4E806DAC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graphicFrame>
        <p:nvGraphicFramePr>
          <p:cNvPr id="6" name="Object 13">
            <a:extLst>
              <a:ext uri="{FF2B5EF4-FFF2-40B4-BE49-F238E27FC236}">
                <a16:creationId xmlns:a16="http://schemas.microsoft.com/office/drawing/2014/main" id="{CCB666AD-98D7-455D-818F-66DE9A36C0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01725" y="4181475"/>
          <a:ext cx="694055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1" name="CS ChemDraw Drawing" r:id="rId3" imgW="5014962" imgH="936939" progId="ChemDraw.Document.6.0">
                  <p:embed/>
                </p:oleObj>
              </mc:Choice>
              <mc:Fallback>
                <p:oleObj name="CS ChemDraw Drawing" r:id="rId3" imgW="5014962" imgH="936939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1725" y="4181475"/>
                        <a:ext cx="694055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6">
            <a:extLst>
              <a:ext uri="{FF2B5EF4-FFF2-40B4-BE49-F238E27FC236}">
                <a16:creationId xmlns:a16="http://schemas.microsoft.com/office/drawing/2014/main" id="{C443822C-1521-4E51-80E3-A120C1594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692150"/>
            <a:ext cx="7924800" cy="532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zh-CN" altLang="en-US" sz="2400" b="1" dirty="0">
                <a:solidFill>
                  <a:srgbClr val="006600"/>
                </a:solidFill>
                <a:ea typeface="黑体" panose="02010609060101010101" pitchFamily="49" charset="-122"/>
              </a:rPr>
              <a:t>注意：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zh-CN" sz="2400" b="1" dirty="0">
                <a:solidFill>
                  <a:srgbClr val="006600"/>
                </a:solidFill>
                <a:ea typeface="黑体" panose="02010609060101010101" pitchFamily="49" charset="-122"/>
              </a:rPr>
              <a:t>a</a:t>
            </a:r>
            <a:r>
              <a:rPr lang="zh-CN" altLang="en-US" sz="2400" b="1" dirty="0">
                <a:solidFill>
                  <a:srgbClr val="006600"/>
                </a:solidFill>
                <a:ea typeface="黑体" panose="02010609060101010101" pitchFamily="49" charset="-122"/>
              </a:rPr>
              <a:t>、醛、酮与氨或伯胺反应生成亚胺</a:t>
            </a:r>
            <a:r>
              <a:rPr lang="en-US" altLang="zh-CN" sz="2400" b="1" dirty="0">
                <a:solidFill>
                  <a:srgbClr val="006600"/>
                </a:solidFill>
                <a:ea typeface="黑体" panose="02010609060101010101" pitchFamily="49" charset="-122"/>
              </a:rPr>
              <a:t>, </a:t>
            </a:r>
            <a:r>
              <a:rPr lang="zh-CN" altLang="en-US" sz="2400" b="1" dirty="0">
                <a:solidFill>
                  <a:srgbClr val="006600"/>
                </a:solidFill>
                <a:ea typeface="黑体" panose="02010609060101010101" pitchFamily="49" charset="-122"/>
              </a:rPr>
              <a:t>脂肪族亚胺不稳定。</a:t>
            </a:r>
            <a:endParaRPr lang="en-US" altLang="zh-CN" sz="2400" b="1" dirty="0">
              <a:solidFill>
                <a:srgbClr val="006600"/>
              </a:solidFill>
              <a:ea typeface="黑体" panose="02010609060101010101" pitchFamily="49" charset="-122"/>
            </a:endParaRP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zh-CN" sz="2400" b="1" dirty="0">
                <a:solidFill>
                  <a:srgbClr val="006600"/>
                </a:solidFill>
                <a:ea typeface="黑体" panose="02010609060101010101" pitchFamily="49" charset="-122"/>
              </a:rPr>
              <a:t>b</a:t>
            </a:r>
            <a:r>
              <a:rPr lang="zh-CN" altLang="en-US" sz="2400" b="1" dirty="0">
                <a:solidFill>
                  <a:srgbClr val="006600"/>
                </a:solidFill>
                <a:ea typeface="黑体" panose="02010609060101010101" pitchFamily="49" charset="-122"/>
              </a:rPr>
              <a:t>、醛、酮与芳胺反应生成的亚胺较稳定，可以分离出来。</a:t>
            </a:r>
            <a:endParaRPr lang="en-US" altLang="zh-CN" sz="2400" b="1" dirty="0">
              <a:solidFill>
                <a:srgbClr val="006600"/>
              </a:solidFill>
              <a:ea typeface="黑体" panose="02010609060101010101" pitchFamily="49" charset="-122"/>
            </a:endParaRP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zh-CN" sz="2400" b="1" dirty="0">
                <a:solidFill>
                  <a:srgbClr val="006600"/>
                </a:solidFill>
                <a:ea typeface="黑体" panose="02010609060101010101" pitchFamily="49" charset="-122"/>
              </a:rPr>
              <a:t>c</a:t>
            </a:r>
            <a:r>
              <a:rPr lang="zh-CN" altLang="en-US" sz="2400" b="1" dirty="0">
                <a:solidFill>
                  <a:srgbClr val="006600"/>
                </a:solidFill>
                <a:ea typeface="黑体" panose="02010609060101010101" pitchFamily="49" charset="-122"/>
              </a:rPr>
              <a:t>、书写法：脱水</a:t>
            </a:r>
            <a:endParaRPr lang="en-US" altLang="zh-CN" sz="2400" b="1" dirty="0">
              <a:solidFill>
                <a:srgbClr val="006600"/>
              </a:solidFill>
              <a:ea typeface="黑体" panose="02010609060101010101" pitchFamily="49" charset="-122"/>
            </a:endParaRP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zh-CN" sz="2400" b="1" dirty="0">
                <a:solidFill>
                  <a:srgbClr val="006600"/>
                </a:solidFill>
                <a:ea typeface="黑体" panose="02010609060101010101" pitchFamily="49" charset="-122"/>
              </a:rPr>
              <a:t>d</a:t>
            </a:r>
            <a:r>
              <a:rPr lang="zh-CN" altLang="en-US" sz="2400" b="1" dirty="0">
                <a:solidFill>
                  <a:srgbClr val="006600"/>
                </a:solidFill>
                <a:ea typeface="黑体" panose="02010609060101010101" pitchFamily="49" charset="-122"/>
              </a:rPr>
              <a:t>、醛、酮与</a:t>
            </a:r>
            <a:r>
              <a:rPr lang="zh-CN" altLang="en-US" sz="2400" b="1" dirty="0">
                <a:solidFill>
                  <a:srgbClr val="FF0000"/>
                </a:solidFill>
                <a:ea typeface="黑体" panose="02010609060101010101" pitchFamily="49" charset="-122"/>
              </a:rPr>
              <a:t>含有</a:t>
            </a:r>
            <a:r>
              <a:rPr lang="en-US" altLang="zh-CN" sz="2400" b="1" dirty="0">
                <a:solidFill>
                  <a:srgbClr val="FF0000"/>
                </a:solidFill>
                <a:ea typeface="黑体" panose="02010609060101010101" pitchFamily="49" charset="-122"/>
              </a:rPr>
              <a:t>α-H</a:t>
            </a:r>
            <a:r>
              <a:rPr lang="zh-CN" altLang="en-US" sz="2400" b="1" dirty="0">
                <a:solidFill>
                  <a:srgbClr val="FF0000"/>
                </a:solidFill>
                <a:ea typeface="黑体" panose="02010609060101010101" pitchFamily="49" charset="-122"/>
              </a:rPr>
              <a:t>的仲胺</a:t>
            </a:r>
            <a:r>
              <a:rPr lang="zh-CN" altLang="en-US" sz="2400" b="1" dirty="0">
                <a:solidFill>
                  <a:srgbClr val="006600"/>
                </a:solidFill>
                <a:ea typeface="黑体" panose="02010609060101010101" pitchFamily="49" charset="-122"/>
              </a:rPr>
              <a:t>反应生成烯胺，烯胺在有机合成上是个重要的中间体。</a:t>
            </a:r>
            <a:endParaRPr lang="en-US" altLang="zh-CN" sz="2400" b="1" dirty="0">
              <a:solidFill>
                <a:srgbClr val="006600"/>
              </a:solidFill>
              <a:ea typeface="黑体" panose="02010609060101010101" pitchFamily="49" charset="-122"/>
            </a:endParaRP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defRPr/>
            </a:pPr>
            <a:endParaRPr lang="en-US" altLang="zh-CN" sz="2400" b="1" dirty="0">
              <a:solidFill>
                <a:srgbClr val="006600"/>
              </a:solidFill>
              <a:ea typeface="黑体" panose="02010609060101010101" pitchFamily="49" charset="-122"/>
            </a:endParaRP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defRPr/>
            </a:pPr>
            <a:endParaRPr lang="en-US" altLang="zh-CN" sz="2400" b="1" dirty="0">
              <a:solidFill>
                <a:srgbClr val="006600"/>
              </a:solidFill>
              <a:ea typeface="黑体" panose="02010609060101010101" pitchFamily="49" charset="-122"/>
            </a:endParaRP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zh-CN" sz="2400" b="1" dirty="0">
                <a:solidFill>
                  <a:srgbClr val="006600"/>
                </a:solidFill>
                <a:ea typeface="黑体" panose="02010609060101010101" pitchFamily="49" charset="-122"/>
              </a:rPr>
              <a:t>e</a:t>
            </a:r>
            <a:r>
              <a:rPr lang="zh-CN" altLang="en-US" sz="2400" b="1" dirty="0">
                <a:solidFill>
                  <a:srgbClr val="006600"/>
                </a:solidFill>
                <a:ea typeface="黑体" panose="02010609060101010101" pitchFamily="49" charset="-122"/>
              </a:rPr>
              <a:t>、</a:t>
            </a:r>
            <a:r>
              <a:rPr lang="en-US" altLang="zh-CN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 3</a:t>
            </a:r>
            <a:r>
              <a:rPr lang="en-US" altLang="zh-CN" sz="2400" b="1" baseline="30000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0</a:t>
            </a:r>
            <a:r>
              <a:rPr lang="zh-CN" altLang="en-US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胺</a:t>
            </a:r>
            <a:r>
              <a:rPr lang="zh-CN" altLang="en-US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不反应</a:t>
            </a: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FCF5A412-2129-4742-8388-00D6929278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9563" y="5189538"/>
            <a:ext cx="1066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可水解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1589EBC4-0EC5-4869-8887-9D8F14D4F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985838"/>
            <a:ext cx="30194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与氨的衍生物反应：</a:t>
            </a:r>
          </a:p>
        </p:txBody>
      </p:sp>
      <p:sp>
        <p:nvSpPr>
          <p:cNvPr id="33795" name="Text Box 3">
            <a:extLst>
              <a:ext uri="{FF2B5EF4-FFF2-40B4-BE49-F238E27FC236}">
                <a16:creationId xmlns:a16="http://schemas.microsoft.com/office/drawing/2014/main" id="{2824216F-6183-49E9-B12B-930318D752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1595438"/>
            <a:ext cx="5715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altLang="zh-CN" sz="20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0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、与氨的反应</a:t>
            </a:r>
          </a:p>
        </p:txBody>
      </p:sp>
      <p:sp>
        <p:nvSpPr>
          <p:cNvPr id="33796" name="Text Box 5">
            <a:extLst>
              <a:ext uri="{FF2B5EF4-FFF2-40B4-BE49-F238E27FC236}">
                <a16:creationId xmlns:a16="http://schemas.microsoft.com/office/drawing/2014/main" id="{03234F20-28CA-40B2-B7E8-036435E204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3279775"/>
            <a:ext cx="1752600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0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脂肪族亚胺</a:t>
            </a:r>
          </a:p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00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不稳定</a:t>
            </a:r>
          </a:p>
        </p:txBody>
      </p:sp>
      <p:graphicFrame>
        <p:nvGraphicFramePr>
          <p:cNvPr id="33797" name="Object 3">
            <a:extLst>
              <a:ext uri="{FF2B5EF4-FFF2-40B4-BE49-F238E27FC236}">
                <a16:creationId xmlns:a16="http://schemas.microsoft.com/office/drawing/2014/main" id="{F91F110E-F519-442D-A6E1-BF80F3B898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2600" y="2362200"/>
          <a:ext cx="6021388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6" name="CS ChemDraw Drawing" r:id="rId3" imgW="3759403" imgH="572719" progId="ChemDraw.Document.6.0">
                  <p:embed/>
                </p:oleObj>
              </mc:Choice>
              <mc:Fallback>
                <p:oleObj name="CS ChemDraw Drawing" r:id="rId3" imgW="3759403" imgH="572719" progId="ChemDraw.Document.6.0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362200"/>
                        <a:ext cx="6021388" cy="91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8" name="Rectangle 2">
            <a:extLst>
              <a:ext uri="{FF2B5EF4-FFF2-40B4-BE49-F238E27FC236}">
                <a16:creationId xmlns:a16="http://schemas.microsoft.com/office/drawing/2014/main" id="{B03F32FC-39D8-4F38-80DB-7285ACC55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4300" y="3657600"/>
            <a:ext cx="28686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0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、与氨的衍生物的反应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45DB0C72-F172-4384-9FAC-1365D029B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5943600"/>
            <a:ext cx="14668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可稳定存在</a:t>
            </a:r>
          </a:p>
        </p:txBody>
      </p:sp>
      <p:graphicFrame>
        <p:nvGraphicFramePr>
          <p:cNvPr id="33800" name="Object 12">
            <a:extLst>
              <a:ext uri="{FF2B5EF4-FFF2-40B4-BE49-F238E27FC236}">
                <a16:creationId xmlns:a16="http://schemas.microsoft.com/office/drawing/2014/main" id="{D766BB89-23A7-4007-A53F-310C66BCD2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28800" y="4343400"/>
          <a:ext cx="6248400" cy="1116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7" name="CS ChemDraw Drawing" r:id="rId5" imgW="3896868" imgH="697992" progId="ChemDraw.Document.6.0">
                  <p:embed/>
                </p:oleObj>
              </mc:Choice>
              <mc:Fallback>
                <p:oleObj name="CS ChemDraw Drawing" r:id="rId5" imgW="3896868" imgH="697992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343400"/>
                        <a:ext cx="6248400" cy="1116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1" name="Rectangle 13">
            <a:extLst>
              <a:ext uri="{FF2B5EF4-FFF2-40B4-BE49-F238E27FC236}">
                <a16:creationId xmlns:a16="http://schemas.microsoft.com/office/drawing/2014/main" id="{8F298FAE-CC89-4606-A043-5F0FDDC79A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4648200"/>
            <a:ext cx="914400" cy="457200"/>
          </a:xfrm>
          <a:prstGeom prst="rect">
            <a:avLst/>
          </a:prstGeom>
          <a:noFill/>
          <a:ln w="38100">
            <a:solidFill>
              <a:srgbClr val="9900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A95A473-2886-42F2-AFDA-9E9DCEDA984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A44D706-1247-4CE1-BBF4-AA5585AC6CDE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7C201C4-A8B9-44E4-9D70-F71CA23A8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667AB3-CB3D-415F-8595-5EFC3F5B5802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</p:cSld>
  <p:clrMapOvr>
    <a:masterClrMapping/>
  </p:clrMapOvr>
  <p:transition>
    <p:zo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18" name="Object 2">
            <a:extLst>
              <a:ext uri="{FF2B5EF4-FFF2-40B4-BE49-F238E27FC236}">
                <a16:creationId xmlns:a16="http://schemas.microsoft.com/office/drawing/2014/main" id="{D52D4AAE-4277-4E2D-A2F6-E2A009D52F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990600"/>
          <a:ext cx="8001000" cy="518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7" name="Image" r:id="rId3" imgW="9498413" imgH="6158730" progId="Photoshop.Image.7">
                  <p:embed/>
                </p:oleObj>
              </mc:Choice>
              <mc:Fallback>
                <p:oleObj name="Image" r:id="rId3" imgW="9498413" imgH="6158730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FFFFCC"/>
                          </a:clrFrom>
                          <a:clrTo>
                            <a:srgbClr val="FFFF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990600"/>
                        <a:ext cx="8001000" cy="5187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8041720-7599-420C-9759-CEC83B199D6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D57DF90-0279-40E0-A294-4E58AE815A70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D6BF75A-0253-499B-BD87-60EF078F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492F96-815B-4C4C-AE1F-2D14394E3E55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</p:cSld>
  <p:clrMapOvr>
    <a:masterClrMapping/>
  </p:clrMapOvr>
  <p:transition>
    <p:zo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3">
            <a:extLst>
              <a:ext uri="{FF2B5EF4-FFF2-40B4-BE49-F238E27FC236}">
                <a16:creationId xmlns:a16="http://schemas.microsoft.com/office/drawing/2014/main" id="{51A575E8-F934-4759-9E0D-B0B6BA15F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DEACD6-D106-4D23-8686-D79B99FAC205}" type="slidenum">
              <a:rPr lang="en-US" altLang="zh-CN"/>
              <a:pPr>
                <a:defRPr/>
              </a:pPr>
              <a:t>29</a:t>
            </a:fld>
            <a:endParaRPr lang="en-US" altLang="zh-CN"/>
          </a:p>
        </p:txBody>
      </p:sp>
      <p:sp>
        <p:nvSpPr>
          <p:cNvPr id="392197" name="Rectangle 5">
            <a:extLst>
              <a:ext uri="{FF2B5EF4-FFF2-40B4-BE49-F238E27FC236}">
                <a16:creationId xmlns:a16="http://schemas.microsoft.com/office/drawing/2014/main" id="{C4D7FCB7-41C1-4C83-8E8E-50A7F3188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971800"/>
            <a:ext cx="7467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indent="2667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eaLnBrk="1" hangingPunct="1"/>
            <a:r>
              <a:rPr kumimoji="1"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如乙醛肟的熔点为</a:t>
            </a:r>
            <a:r>
              <a:rPr kumimoji="1"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47℃</a:t>
            </a:r>
            <a:r>
              <a:rPr kumimoji="1"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，环己酮肟的熔点为</a:t>
            </a:r>
            <a:r>
              <a:rPr kumimoji="1"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90℃</a:t>
            </a:r>
            <a:r>
              <a:rPr kumimoji="1"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392200" name="Rectangle 8">
            <a:extLst>
              <a:ext uri="{FF2B5EF4-FFF2-40B4-BE49-F238E27FC236}">
                <a16:creationId xmlns:a16="http://schemas.microsoft.com/office/drawing/2014/main" id="{C50B90F9-082C-4D90-9337-809BCC0F0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404813"/>
            <a:ext cx="7620000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醛、酮与氨的衍生物反应，其产物均为固体，且各有其特点，是有实用价值的反应。</a:t>
            </a:r>
          </a:p>
        </p:txBody>
      </p:sp>
      <p:graphicFrame>
        <p:nvGraphicFramePr>
          <p:cNvPr id="392201" name="Object 9">
            <a:extLst>
              <a:ext uri="{FF2B5EF4-FFF2-40B4-BE49-F238E27FC236}">
                <a16:creationId xmlns:a16="http://schemas.microsoft.com/office/drawing/2014/main" id="{BCE11193-6D77-41D4-8A1D-D815D73983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19250" y="1412875"/>
          <a:ext cx="5761038" cy="147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0" name="CS ChemDraw Drawing" r:id="rId3" imgW="4690493" imgH="1199045" progId="ChemDraw.Document.6.0">
                  <p:embed/>
                </p:oleObj>
              </mc:Choice>
              <mc:Fallback>
                <p:oleObj name="CS ChemDraw Drawing" r:id="rId3" imgW="4690493" imgH="1199045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1412875"/>
                        <a:ext cx="5761038" cy="1471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2203" name="Object 11">
            <a:extLst>
              <a:ext uri="{FF2B5EF4-FFF2-40B4-BE49-F238E27FC236}">
                <a16:creationId xmlns:a16="http://schemas.microsoft.com/office/drawing/2014/main" id="{A1E9A0B4-59C7-4414-BD03-8F008FB34E1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42988" y="3789363"/>
          <a:ext cx="7200900" cy="2239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1" name="CS ChemDraw Drawing" r:id="rId5" imgW="6104713" imgH="1898713" progId="ChemDraw.Document.6.0">
                  <p:embed/>
                </p:oleObj>
              </mc:Choice>
              <mc:Fallback>
                <p:oleObj name="CS ChemDraw Drawing" r:id="rId5" imgW="6104713" imgH="1898713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3789363"/>
                        <a:ext cx="7200900" cy="2239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582762D-39BA-4495-9CB4-99E1A3F0ACB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22A9D75-CA33-4814-B07C-7DA6CDE348D0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92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92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392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392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197" grpId="0"/>
      <p:bldP spid="39220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42416761-C08E-4608-9A8F-1EACD232B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96A8DC-B5FD-4487-804C-798549690B5B}" type="slidenum">
              <a:rPr lang="en-US" altLang="zh-CN"/>
              <a:pPr>
                <a:defRPr/>
              </a:pPr>
              <a:t>3</a:t>
            </a:fld>
            <a:endParaRPr lang="en-US" altLang="zh-CN"/>
          </a:p>
        </p:txBody>
      </p:sp>
      <p:sp>
        <p:nvSpPr>
          <p:cNvPr id="6156" name="Rectangle 12">
            <a:extLst>
              <a:ext uri="{FF2B5EF4-FFF2-40B4-BE49-F238E27FC236}">
                <a16:creationId xmlns:a16="http://schemas.microsoft.com/office/drawing/2014/main" id="{0F1B4735-4858-4351-8903-98E12635A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604838"/>
            <a:ext cx="3455987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0000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  </a:t>
            </a:r>
            <a:r>
              <a:rPr lang="en-US" altLang="zh-CN" sz="2800">
                <a:ea typeface="楷体" panose="02010609060101010101" pitchFamily="49" charset="-122"/>
                <a:cs typeface="Times New Roman" panose="02020603050405020304" pitchFamily="18" charset="0"/>
              </a:rPr>
              <a:t>2.  </a:t>
            </a:r>
            <a:r>
              <a:rPr lang="zh-CN" altLang="en-US" sz="2800">
                <a:ea typeface="楷体" panose="02010609060101010101" pitchFamily="49" charset="-122"/>
                <a:cs typeface="Times New Roman" panose="02020603050405020304" pitchFamily="18" charset="0"/>
              </a:rPr>
              <a:t>醛、酮的分类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FB6AA63-3337-4DEC-A3DC-AF2BC40B160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2D55D89-702A-4DA7-93DF-440DE0361238}" type="datetime11">
              <a:rPr lang="zh-CN" altLang="en-US"/>
              <a:pPr>
                <a:defRPr/>
              </a:pPr>
              <a:t>13:31:50</a:t>
            </a:fld>
            <a:endParaRPr lang="en-US" altLang="zh-CN"/>
          </a:p>
        </p:txBody>
      </p:sp>
      <p:sp>
        <p:nvSpPr>
          <p:cNvPr id="9221" name="矩形 6">
            <a:extLst>
              <a:ext uri="{FF2B5EF4-FFF2-40B4-BE49-F238E27FC236}">
                <a16:creationId xmlns:a16="http://schemas.microsoft.com/office/drawing/2014/main" id="{948797A5-FBCB-4BD0-A87A-24C7B46E61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1814513"/>
            <a:ext cx="5791200" cy="227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600" b="1">
                <a:solidFill>
                  <a:srgbClr val="66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按烃基类型：脂肪族、芳香族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600" b="1">
                <a:solidFill>
                  <a:srgbClr val="66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按羰基数目：一元、二元、三元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600" b="1">
                <a:solidFill>
                  <a:srgbClr val="66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按烃基饱和程度：饱和、不饱和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600" b="1">
                <a:solidFill>
                  <a:srgbClr val="66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其它：简单酮</a:t>
            </a:r>
            <a:r>
              <a:rPr lang="en-US" altLang="zh-CN" sz="2600" b="1">
                <a:solidFill>
                  <a:srgbClr val="66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600" b="1">
                <a:solidFill>
                  <a:srgbClr val="66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混合酮，环（内）酮</a:t>
            </a:r>
          </a:p>
        </p:txBody>
      </p:sp>
      <p:graphicFrame>
        <p:nvGraphicFramePr>
          <p:cNvPr id="9222" name="Object 4">
            <a:extLst>
              <a:ext uri="{FF2B5EF4-FFF2-40B4-BE49-F238E27FC236}">
                <a16:creationId xmlns:a16="http://schemas.microsoft.com/office/drawing/2014/main" id="{A271D296-77F4-4060-A4EC-3DCD6BD9D3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09800" y="4405313"/>
          <a:ext cx="1203325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8" name="CS ChemDraw Drawing" r:id="rId3" imgW="601675" imgH="511759" progId="ChemDraw.Document.6.0">
                  <p:embed/>
                </p:oleObj>
              </mc:Choice>
              <mc:Fallback>
                <p:oleObj name="CS ChemDraw Drawing" r:id="rId3" imgW="601675" imgH="511759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4405313"/>
                        <a:ext cx="1203325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3" name="Text Box 6">
            <a:extLst>
              <a:ext uri="{FF2B5EF4-FFF2-40B4-BE49-F238E27FC236}">
                <a16:creationId xmlns:a16="http://schemas.microsoft.com/office/drawing/2014/main" id="{796E7C70-56C9-4B0B-96BB-CE38A9E08E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5624513"/>
            <a:ext cx="1828800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04566C"/>
                </a:solidFill>
                <a:ea typeface="黑体" panose="02010609060101010101" pitchFamily="49" charset="-122"/>
              </a:rPr>
              <a:t>R=R’   </a:t>
            </a:r>
            <a:r>
              <a:rPr lang="zh-CN" altLang="en-US" b="1">
                <a:solidFill>
                  <a:srgbClr val="04566C"/>
                </a:solidFill>
                <a:ea typeface="黑体" panose="02010609060101010101" pitchFamily="49" charset="-122"/>
              </a:rPr>
              <a:t>简单酮</a:t>
            </a:r>
          </a:p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04566C"/>
                </a:solidFill>
                <a:ea typeface="黑体" panose="02010609060101010101" pitchFamily="49" charset="-122"/>
              </a:rPr>
              <a:t>R</a:t>
            </a:r>
            <a:r>
              <a:rPr lang="en-US" altLang="zh-CN" b="1">
                <a:solidFill>
                  <a:srgbClr val="04566C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R’   </a:t>
            </a:r>
            <a:r>
              <a:rPr lang="zh-CN" altLang="en-US" b="1">
                <a:solidFill>
                  <a:srgbClr val="04566C"/>
                </a:solidFill>
                <a:ea typeface="黑体" panose="02010609060101010101" pitchFamily="49" charset="-122"/>
                <a:sym typeface="Symbol" panose="05050102010706020507" pitchFamily="18" charset="2"/>
              </a:rPr>
              <a:t>混合酮</a:t>
            </a:r>
          </a:p>
        </p:txBody>
      </p:sp>
      <p:graphicFrame>
        <p:nvGraphicFramePr>
          <p:cNvPr id="9224" name="Object 7">
            <a:extLst>
              <a:ext uri="{FF2B5EF4-FFF2-40B4-BE49-F238E27FC236}">
                <a16:creationId xmlns:a16="http://schemas.microsoft.com/office/drawing/2014/main" id="{70DBA5A0-11DD-4EF4-8365-015E5128F6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00600" y="4400550"/>
          <a:ext cx="2079625" cy="122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9" name="CS ChemDraw Drawing" r:id="rId5" imgW="1299667" imgH="764743" progId="ChemDraw.Document.6.0">
                  <p:embed/>
                </p:oleObj>
              </mc:Choice>
              <mc:Fallback>
                <p:oleObj name="CS ChemDraw Drawing" r:id="rId5" imgW="1299667" imgH="764743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4400550"/>
                        <a:ext cx="2079625" cy="1223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5" name="Text Box 8">
            <a:extLst>
              <a:ext uri="{FF2B5EF4-FFF2-40B4-BE49-F238E27FC236}">
                <a16:creationId xmlns:a16="http://schemas.microsoft.com/office/drawing/2014/main" id="{2597493E-1F86-4BD6-8B76-74E7BD52A8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5929313"/>
            <a:ext cx="1524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>
                <a:solidFill>
                  <a:srgbClr val="04566C"/>
                </a:solidFill>
                <a:ea typeface="黑体" panose="02010609060101010101" pitchFamily="49" charset="-122"/>
              </a:rPr>
              <a:t>环（内）酮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6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8BC43855-9289-44D4-8C29-B5BF48D2D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F734C4-B6F8-4C1D-AF20-55AE61EFB247}" type="slidenum">
              <a:rPr lang="en-US" altLang="zh-CN"/>
              <a:pPr>
                <a:defRPr/>
              </a:pPr>
              <a:t>30</a:t>
            </a:fld>
            <a:endParaRPr lang="en-US" altLang="zh-CN"/>
          </a:p>
        </p:txBody>
      </p:sp>
      <p:sp>
        <p:nvSpPr>
          <p:cNvPr id="393218" name="Rectangle 2">
            <a:extLst>
              <a:ext uri="{FF2B5EF4-FFF2-40B4-BE49-F238E27FC236}">
                <a16:creationId xmlns:a16="http://schemas.microsoft.com/office/drawing/2014/main" id="{5AE93B23-5F1E-46FC-B28E-B26BAACD8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4508500"/>
            <a:ext cx="8426450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indent="2667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</a:pPr>
            <a:r>
              <a:rPr kumimoji="1"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2,4-</a:t>
            </a:r>
            <a:r>
              <a:rPr kumimoji="1"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二硝基苯肼与醛酮加成反应的现象非常明显，故常用来检验羰基，称为</a:t>
            </a:r>
            <a:r>
              <a:rPr kumimoji="1" lang="zh-CN" altLang="en-US" sz="240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羰基试剂</a:t>
            </a:r>
            <a:r>
              <a:rPr kumimoji="1"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36868" name="Rectangle 4">
            <a:extLst>
              <a:ext uri="{FF2B5EF4-FFF2-40B4-BE49-F238E27FC236}">
                <a16:creationId xmlns:a16="http://schemas.microsoft.com/office/drawing/2014/main" id="{E2142C70-8E30-403C-AA46-8F1A1CD19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525838"/>
            <a:ext cx="9144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1000">
                <a:cs typeface="Times New Roman" panose="02020603050405020304" pitchFamily="18" charset="0"/>
              </a:rPr>
              <a:t> </a:t>
            </a:r>
          </a:p>
          <a:p>
            <a:endParaRPr lang="en-US" altLang="zh-CN"/>
          </a:p>
        </p:txBody>
      </p:sp>
      <p:graphicFrame>
        <p:nvGraphicFramePr>
          <p:cNvPr id="393225" name="Object 9">
            <a:extLst>
              <a:ext uri="{FF2B5EF4-FFF2-40B4-BE49-F238E27FC236}">
                <a16:creationId xmlns:a16="http://schemas.microsoft.com/office/drawing/2014/main" id="{A7EEADA8-0201-4830-9392-4205BAFBC3B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5650" y="1206500"/>
          <a:ext cx="7704138" cy="2509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7" name="CS ChemDraw Drawing" r:id="rId3" imgW="5555923" imgH="1810175" progId="ChemDraw.Document.6.0">
                  <p:embed/>
                </p:oleObj>
              </mc:Choice>
              <mc:Fallback>
                <p:oleObj name="CS ChemDraw Drawing" r:id="rId3" imgW="5555923" imgH="1810175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206500"/>
                        <a:ext cx="7704138" cy="2509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A451F3D-85F7-4A28-9990-A361D793FA2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DCDBB1B-3916-4470-A036-1E80919298B4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93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93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>
            <a:extLst>
              <a:ext uri="{FF2B5EF4-FFF2-40B4-BE49-F238E27FC236}">
                <a16:creationId xmlns:a16="http://schemas.microsoft.com/office/drawing/2014/main" id="{AA84F50B-47FD-4FEA-8CAB-EB3EAE9E9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066800"/>
            <a:ext cx="7620000" cy="438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反应特点：</a:t>
            </a:r>
          </a:p>
          <a:p>
            <a:pPr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a</a:t>
            </a:r>
            <a:r>
              <a:rPr lang="zh-CN" altLang="en-US" sz="2400" b="1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、反应现象明显，产物为固体：</a:t>
            </a:r>
          </a:p>
          <a:p>
            <a:pPr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             </a:t>
            </a:r>
            <a:r>
              <a:rPr lang="zh-CN" altLang="en-US" sz="2400" b="1">
                <a:solidFill>
                  <a:srgbClr val="0066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用于鉴别醛酮</a:t>
            </a:r>
          </a:p>
          <a:p>
            <a:pPr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b</a:t>
            </a:r>
            <a:r>
              <a:rPr lang="zh-CN" altLang="en-US" sz="2400" b="1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、产物一般有固定的结晶形状及熔点：</a:t>
            </a:r>
          </a:p>
          <a:p>
            <a:pPr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             </a:t>
            </a:r>
            <a:r>
              <a:rPr lang="zh-CN" altLang="en-US" sz="2400" b="1">
                <a:solidFill>
                  <a:srgbClr val="0066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可通过测熔点来推测未知的醛酮</a:t>
            </a:r>
          </a:p>
          <a:p>
            <a:pPr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c</a:t>
            </a:r>
            <a:r>
              <a:rPr lang="zh-CN" altLang="en-US" sz="2400" b="1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、产物在稀酸作用下水解为原反应物：</a:t>
            </a:r>
          </a:p>
          <a:p>
            <a:pPr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000066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              </a:t>
            </a:r>
            <a:r>
              <a:rPr lang="zh-CN" altLang="en-US" sz="2400" b="1">
                <a:solidFill>
                  <a:srgbClr val="0066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可用于分离、提纯醛酮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E67A49C-1280-45E3-A67D-B9D23D1616A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BE17246-2FE9-47CC-9798-506E232AA90D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DB4611E-9CE3-429E-9860-136543B36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BF68A2-045C-4017-A7D8-EC1D549EE79E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</p:cSld>
  <p:clrMapOvr>
    <a:masterClrMapping/>
  </p:clrMapOvr>
  <p:transition>
    <p:zo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30" name="Object 2">
            <a:extLst>
              <a:ext uri="{FF2B5EF4-FFF2-40B4-BE49-F238E27FC236}">
                <a16:creationId xmlns:a16="http://schemas.microsoft.com/office/drawing/2014/main" id="{403AACD0-1DDF-4304-91FE-C38A92BE44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5000" y="2438400"/>
          <a:ext cx="5943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4" name="Image" r:id="rId3" imgW="8076190" imgH="1345557" progId="Photoshop.Image.7">
                  <p:embed/>
                </p:oleObj>
              </mc:Choice>
              <mc:Fallback>
                <p:oleObj name="Image" r:id="rId3" imgW="8076190" imgH="1345557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2438400"/>
                        <a:ext cx="59436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79" name="Rectangle 3">
            <a:extLst>
              <a:ext uri="{FF2B5EF4-FFF2-40B4-BE49-F238E27FC236}">
                <a16:creationId xmlns:a16="http://schemas.microsoft.com/office/drawing/2014/main" id="{3A4E5D04-3E5E-4EBC-AC9B-7D1FF148F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990600"/>
            <a:ext cx="49736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400" b="1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(8)</a:t>
            </a:r>
            <a:r>
              <a:rPr lang="zh-CN" altLang="en-US" sz="2400" b="1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 与磷</a:t>
            </a:r>
            <a:r>
              <a:rPr lang="en-US" altLang="zh-CN" sz="2400" b="1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ylide</a:t>
            </a:r>
            <a:r>
              <a:rPr lang="zh-CN" altLang="en-US" sz="2400" b="1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的反应－－</a:t>
            </a:r>
            <a:r>
              <a:rPr lang="en-US" altLang="zh-CN" sz="2400" b="1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Wittig</a:t>
            </a:r>
            <a:r>
              <a:rPr lang="zh-CN" altLang="en-US" sz="2400" b="1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反应</a:t>
            </a:r>
          </a:p>
        </p:txBody>
      </p:sp>
      <p:graphicFrame>
        <p:nvGraphicFramePr>
          <p:cNvPr id="22531" name="Object 3">
            <a:extLst>
              <a:ext uri="{FF2B5EF4-FFF2-40B4-BE49-F238E27FC236}">
                <a16:creationId xmlns:a16="http://schemas.microsoft.com/office/drawing/2014/main" id="{75508312-1F78-4472-B984-00D5AE2E19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5000" y="3929063"/>
          <a:ext cx="6934200" cy="224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5" name="Image" r:id="rId5" imgW="8952381" imgH="2895238" progId="Photoshop.Image.7">
                  <p:embed/>
                </p:oleObj>
              </mc:Choice>
              <mc:Fallback>
                <p:oleObj name="Image" r:id="rId5" imgW="8952381" imgH="2895238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3929063"/>
                        <a:ext cx="6934200" cy="2243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1" name="Text Box 5">
            <a:extLst>
              <a:ext uri="{FF2B5EF4-FFF2-40B4-BE49-F238E27FC236}">
                <a16:creationId xmlns:a16="http://schemas.microsoft.com/office/drawing/2014/main" id="{78D63512-FAA5-471F-A296-9500C05EFC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733800"/>
            <a:ext cx="3581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4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制备：</a:t>
            </a:r>
          </a:p>
        </p:txBody>
      </p:sp>
      <p:sp>
        <p:nvSpPr>
          <p:cNvPr id="22535" name="Rectangle 7">
            <a:extLst>
              <a:ext uri="{FF2B5EF4-FFF2-40B4-BE49-F238E27FC236}">
                <a16:creationId xmlns:a16="http://schemas.microsoft.com/office/drawing/2014/main" id="{D5D9A6B9-5BFA-4087-8829-9325B0662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914400"/>
            <a:ext cx="762000" cy="609600"/>
          </a:xfrm>
          <a:prstGeom prst="rect">
            <a:avLst/>
          </a:prstGeom>
          <a:noFill/>
          <a:ln w="38100">
            <a:solidFill>
              <a:srgbClr val="04566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2536" name="AutoShape 8">
            <a:extLst>
              <a:ext uri="{FF2B5EF4-FFF2-40B4-BE49-F238E27FC236}">
                <a16:creationId xmlns:a16="http://schemas.microsoft.com/office/drawing/2014/main" id="{69FB49FC-03AB-4938-9D8D-88ED6F6DF2A6}"/>
              </a:ext>
            </a:extLst>
          </p:cNvPr>
          <p:cNvSpPr>
            <a:spLocks/>
          </p:cNvSpPr>
          <p:nvPr/>
        </p:nvSpPr>
        <p:spPr bwMode="auto">
          <a:xfrm>
            <a:off x="2209800" y="1752600"/>
            <a:ext cx="5530850" cy="419100"/>
          </a:xfrm>
          <a:prstGeom prst="accentCallout1">
            <a:avLst>
              <a:gd name="adj1" fmla="val 27273"/>
              <a:gd name="adj2" fmla="val -1565"/>
              <a:gd name="adj3" fmla="val -54546"/>
              <a:gd name="adj4" fmla="val -7815"/>
            </a:avLst>
          </a:prstGeom>
          <a:noFill/>
          <a:ln w="38100">
            <a:solidFill>
              <a:srgbClr val="04566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04566C"/>
                </a:solidFill>
                <a:ea typeface="黑体" panose="02010609060101010101" pitchFamily="49" charset="-122"/>
              </a:rPr>
              <a:t>带有相邻“＋”“－”电荷的分子（内鎓盐）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78F8D81-379B-45B7-826F-5C6FF16AD38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EB20894-A136-45AC-ADFC-B21C82CA20F2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76BBA38-A9BA-4448-AA98-534ABD21E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94C8AE-8447-4302-BF0B-91D5008FA253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1" grpId="0"/>
      <p:bldP spid="2253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938" name="Object 4">
            <a:extLst>
              <a:ext uri="{FF2B5EF4-FFF2-40B4-BE49-F238E27FC236}">
                <a16:creationId xmlns:a16="http://schemas.microsoft.com/office/drawing/2014/main" id="{2EF3D799-D4FD-43EE-A693-3C2B273E2F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" y="1524000"/>
          <a:ext cx="8077200" cy="372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7" name="CS ChemDraw Drawing" r:id="rId3" imgW="6601968" imgH="3046476" progId="ChemDraw.Document.6.0">
                  <p:embed/>
                </p:oleObj>
              </mc:Choice>
              <mc:Fallback>
                <p:oleObj name="CS ChemDraw Drawing" r:id="rId3" imgW="6601968" imgH="3046476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524000"/>
                        <a:ext cx="8077200" cy="3725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FB365E-EB77-4584-A7A5-F3FB05467B2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B7FC474-D4B7-463F-A750-6E8BDD4041F3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5BC067C-0EB1-4DBD-93AD-E407CBE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96D77E-5AEA-40B9-9C44-1BC5988C7D96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</p:cSld>
  <p:clrMapOvr>
    <a:masterClrMapping/>
  </p:clrMapOvr>
  <p:transition>
    <p:zo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Object 2">
            <a:extLst>
              <a:ext uri="{FF2B5EF4-FFF2-40B4-BE49-F238E27FC236}">
                <a16:creationId xmlns:a16="http://schemas.microsoft.com/office/drawing/2014/main" id="{4316D26D-B334-4D4E-A511-D293E3E5C5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1330325"/>
          <a:ext cx="8229600" cy="392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1" name="Image" r:id="rId3" imgW="9473016" imgH="4520635" progId="Photoshop.Image.7">
                  <p:embed/>
                </p:oleObj>
              </mc:Choice>
              <mc:Fallback>
                <p:oleObj name="Image" r:id="rId3" imgW="9473016" imgH="4520635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330325"/>
                        <a:ext cx="8229600" cy="3927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DECC241-A84B-4211-A5D9-C87334652D5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6CAC1A6-87EA-4738-B694-EF84CA0A6FAC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A1C620A-BE9F-4D19-A6FF-4AA9F5FF1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D7BE7-1830-4DEC-9E53-11922ACC1660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</p:cSld>
  <p:clrMapOvr>
    <a:masterClrMapping/>
  </p:clrMapOvr>
  <p:transition>
    <p:zo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2">
            <a:extLst>
              <a:ext uri="{FF2B5EF4-FFF2-40B4-BE49-F238E27FC236}">
                <a16:creationId xmlns:a16="http://schemas.microsoft.com/office/drawing/2014/main" id="{5458101A-E2D7-4FB8-A184-986FF442A6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889000"/>
            <a:ext cx="5334000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marL="536575" indent="-5365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001713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4097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817688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25675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82875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140075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97275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54475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50000"/>
              </a:spcBef>
              <a:defRPr/>
            </a:pPr>
            <a:r>
              <a:rPr lang="en-US" altLang="zh-CN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(9)</a:t>
            </a:r>
            <a:r>
              <a:rPr lang="zh-CN" altLang="en-US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羰基亲核加成反应类型总结：</a:t>
            </a:r>
          </a:p>
          <a:p>
            <a:pPr eaLnBrk="1" hangingPunct="1">
              <a:lnSpc>
                <a:spcPct val="125000"/>
              </a:lnSpc>
              <a:spcBef>
                <a:spcPct val="50000"/>
              </a:spcBef>
              <a:defRPr/>
            </a:pPr>
            <a:r>
              <a:rPr lang="en-US" altLang="zh-CN" sz="20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a</a:t>
            </a:r>
            <a:r>
              <a:rPr lang="zh-CN" altLang="en-US" sz="20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、</a:t>
            </a:r>
            <a:r>
              <a:rPr lang="zh-CN" altLang="en-US" sz="2000" dirty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简单加成</a:t>
            </a:r>
            <a:r>
              <a:rPr lang="zh-CN" altLang="en-US" sz="20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：</a:t>
            </a:r>
            <a:r>
              <a:rPr lang="en-US" altLang="zh-CN" sz="20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Nu-</a:t>
            </a:r>
            <a:r>
              <a:rPr lang="zh-CN" altLang="en-US" sz="20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中带负电荷的部分加在羰基碳原子上，另一部分加在氧原子上。</a:t>
            </a:r>
          </a:p>
          <a:p>
            <a:pPr eaLnBrk="1" hangingPunct="1">
              <a:lnSpc>
                <a:spcPct val="125000"/>
              </a:lnSpc>
              <a:spcBef>
                <a:spcPct val="50000"/>
              </a:spcBef>
              <a:defRPr/>
            </a:pPr>
            <a:r>
              <a:rPr lang="en-US" altLang="zh-CN" sz="20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b</a:t>
            </a:r>
            <a:r>
              <a:rPr lang="zh-CN" altLang="en-US" sz="20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、</a:t>
            </a:r>
            <a:r>
              <a:rPr lang="zh-CN" altLang="en-US" sz="2000" dirty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先加成后取代</a:t>
            </a:r>
            <a:r>
              <a:rPr lang="zh-CN" altLang="en-US" sz="20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－－酸催化下</a:t>
            </a:r>
          </a:p>
          <a:p>
            <a:pPr eaLnBrk="1" hangingPunct="1">
              <a:lnSpc>
                <a:spcPct val="125000"/>
              </a:lnSpc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      如：与</a:t>
            </a:r>
            <a:r>
              <a:rPr lang="en-US" altLang="zh-CN" sz="20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ROH</a:t>
            </a:r>
            <a:r>
              <a:rPr lang="zh-CN" altLang="en-US" sz="20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，</a:t>
            </a:r>
            <a:r>
              <a:rPr lang="en-US" altLang="zh-CN" sz="20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RSH</a:t>
            </a:r>
          </a:p>
          <a:p>
            <a:pPr eaLnBrk="1" hangingPunct="1">
              <a:lnSpc>
                <a:spcPct val="125000"/>
              </a:lnSpc>
              <a:spcBef>
                <a:spcPct val="50000"/>
              </a:spcBef>
              <a:defRPr/>
            </a:pPr>
            <a:r>
              <a:rPr lang="en-US" altLang="zh-CN" sz="20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c</a:t>
            </a:r>
            <a:r>
              <a:rPr lang="zh-CN" altLang="en-US" sz="20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、</a:t>
            </a:r>
            <a:r>
              <a:rPr lang="zh-CN" altLang="en-US" sz="2000" dirty="0">
                <a:solidFill>
                  <a:srgbClr val="9900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先加成后消去</a:t>
            </a:r>
            <a:r>
              <a:rPr lang="zh-CN" altLang="en-US" sz="20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－－酸或碱催化   如：胺、氨及氨的衍生物</a:t>
            </a:r>
          </a:p>
        </p:txBody>
      </p:sp>
      <p:graphicFrame>
        <p:nvGraphicFramePr>
          <p:cNvPr id="41987" name="Object 3">
            <a:extLst>
              <a:ext uri="{FF2B5EF4-FFF2-40B4-BE49-F238E27FC236}">
                <a16:creationId xmlns:a16="http://schemas.microsoft.com/office/drawing/2014/main" id="{5951E89D-C65B-451A-A8D9-011600B61E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43600" y="812800"/>
          <a:ext cx="2316163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7" name="CS ChemDraw Drawing" r:id="rId3" imgW="917143" imgH="1449019" progId="ChemDraw.Document.6.0">
                  <p:embed/>
                </p:oleObj>
              </mc:Choice>
              <mc:Fallback>
                <p:oleObj name="CS ChemDraw Drawing" r:id="rId3" imgW="917143" imgH="1449019" progId="ChemDraw.Document.6.0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812800"/>
                        <a:ext cx="2316163" cy="365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67" name="Text Box 3">
            <a:extLst>
              <a:ext uri="{FF2B5EF4-FFF2-40B4-BE49-F238E27FC236}">
                <a16:creationId xmlns:a16="http://schemas.microsoft.com/office/drawing/2014/main" id="{41D85F3A-07EA-4502-83FB-ED1D50B733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546600"/>
            <a:ext cx="7010400" cy="169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35000"/>
              </a:spcBef>
              <a:defRPr/>
            </a:pPr>
            <a:r>
              <a:rPr lang="zh-CN" altLang="en-US" sz="240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注意：</a:t>
            </a:r>
          </a:p>
          <a:p>
            <a:pPr eaLnBrk="1" hangingPunct="1">
              <a:spcBef>
                <a:spcPct val="35000"/>
              </a:spcBef>
              <a:defRPr/>
            </a:pPr>
            <a:r>
              <a:rPr lang="zh-CN" altLang="en-US" sz="16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   以上反应除与有机金属化合物的反应之外，</a:t>
            </a:r>
          </a:p>
          <a:p>
            <a:pPr eaLnBrk="1" hangingPunct="1">
              <a:spcBef>
                <a:spcPct val="35000"/>
              </a:spcBef>
              <a:defRPr/>
            </a:pPr>
            <a:r>
              <a:rPr lang="zh-CN" altLang="en-US" sz="2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    均为平衡过程</a:t>
            </a:r>
          </a:p>
          <a:p>
            <a:pPr eaLnBrk="1" hangingPunct="1">
              <a:spcBef>
                <a:spcPct val="35000"/>
              </a:spcBef>
              <a:defRPr/>
            </a:pPr>
            <a:r>
              <a:rPr lang="zh-CN" altLang="en-US" sz="2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    讨论参数：</a:t>
            </a:r>
            <a:r>
              <a:rPr lang="zh-CN" altLang="en-US" sz="200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平衡常数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EB1F28E-4C0A-4847-BA9B-BD0320B685F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3A1F458-783C-4457-A8DA-1A3DAB2A218D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ACA910D-ABBA-4DDE-A435-C9AA28E77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2263BF-3E7E-4228-A912-17A8C245AE55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</p:cSld>
  <p:clrMapOvr>
    <a:masterClrMapping/>
  </p:clrMapOvr>
  <p:transition>
    <p:zo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10" name="Object 2">
            <a:extLst>
              <a:ext uri="{FF2B5EF4-FFF2-40B4-BE49-F238E27FC236}">
                <a16:creationId xmlns:a16="http://schemas.microsoft.com/office/drawing/2014/main" id="{141B1DBA-8027-47FB-8AE6-A23F2425DA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" y="1295400"/>
          <a:ext cx="7924800" cy="409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9" name="Image" r:id="rId3" imgW="9053968" imgH="4673016" progId="Photoshop.Image.7">
                  <p:embed/>
                </p:oleObj>
              </mc:Choice>
              <mc:Fallback>
                <p:oleObj name="Image" r:id="rId3" imgW="9053968" imgH="4673016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295400"/>
                        <a:ext cx="7924800" cy="4090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183754E-7754-4A0F-8765-118E3416531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06AEB3D-A29B-4278-B544-27C60B2A30E5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59E51E5-0C7E-41A5-98E1-31331E42B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C0C3E7-4A01-4769-8217-50980EEF476C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</p:cSld>
  <p:clrMapOvr>
    <a:masterClrMapping/>
  </p:clrMapOvr>
  <p:transition>
    <p:zo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2C7788-C9A0-48E3-A74D-EEC201EC218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88139D9-F0AC-4E8A-956E-9D4F0AB481BE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3072AAD-68AB-4FE1-A518-AC96EFA28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04D862-DE06-4458-A813-C2639A8BF1F9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4777B9-C073-4CF8-9901-F7D404C50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388938"/>
            <a:ext cx="3481388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(10)</a:t>
            </a:r>
            <a:r>
              <a:rPr lang="zh-CN" altLang="en-US" sz="2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影响亲核加成的因素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C0E932B1-3E67-4264-82EE-6B47DCCD6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981075"/>
            <a:ext cx="1744662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en-US" altLang="zh-CN" sz="22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2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、电子效应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8FE02362-D558-48B3-850E-B6B9A9F863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688" y="1628775"/>
            <a:ext cx="8056562" cy="79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buFontTx/>
              <a:buAutoNum type="circleNumDbPlain"/>
            </a:pPr>
            <a:r>
              <a:rPr lang="zh-CN" altLang="en-US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当羰基上连有吸电子（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-I</a:t>
            </a:r>
            <a:r>
              <a:rPr lang="zh-CN" altLang="en-US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-C</a:t>
            </a:r>
            <a:r>
              <a:rPr lang="zh-CN" altLang="en-US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）基团时，使羰基碳上的电子云密度减小，即增加了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原子上的正电荷，则有利于亲核试剂的进攻。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E198335-F85D-49B8-8535-B3AE0912AE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89125" y="2571750"/>
          <a:ext cx="5365750" cy="161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9" name="CS ChemDraw Drawing" r:id="rId3" imgW="5450916" imgH="1642546" progId="ChemDraw.Document.6.0">
                  <p:embed/>
                </p:oleObj>
              </mc:Choice>
              <mc:Fallback>
                <p:oleObj name="CS ChemDraw Drawing" r:id="rId3" imgW="5450916" imgH="1642546" progId="ChemDraw.Document.6.0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9125" y="2571750"/>
                        <a:ext cx="5365750" cy="161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9">
            <a:extLst>
              <a:ext uri="{FF2B5EF4-FFF2-40B4-BE49-F238E27FC236}">
                <a16:creationId xmlns:a16="http://schemas.microsoft.com/office/drawing/2014/main" id="{094A3B5B-EB1A-4015-903F-763DCF33AA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688" y="4292600"/>
            <a:ext cx="8201025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ts val="2800"/>
              </a:lnSpc>
              <a:buFontTx/>
              <a:buAutoNum type="circleNumDbPlain" startAt="2"/>
            </a:pPr>
            <a:r>
              <a:rPr lang="zh-CN" altLang="en-US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当羰基上连有给电子（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+I</a:t>
            </a:r>
            <a:r>
              <a:rPr lang="zh-CN" altLang="en-US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+C</a:t>
            </a:r>
            <a:r>
              <a:rPr lang="zh-CN" altLang="en-US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）基团时，使羰基碳上的电子云密度增加，则不利于亲核试剂的进攻。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6E6C3E45-2581-4940-87D0-59A648024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688" y="5246688"/>
            <a:ext cx="6392862" cy="43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en-US" altLang="zh-CN" sz="22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en-US" sz="22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、空间效应：</a:t>
            </a:r>
            <a:r>
              <a:rPr lang="en-US" altLang="zh-CN" sz="22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RCHO &gt; ArCHO</a:t>
            </a:r>
            <a:r>
              <a:rPr lang="zh-CN" altLang="en-US" sz="22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2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RCHO &gt; RCOR</a:t>
            </a:r>
            <a:endParaRPr lang="zh-CN" altLang="en-US" sz="22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FFCF6EC5-1F1F-4D06-8563-4A3BBE5D4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688" y="5807075"/>
            <a:ext cx="7134225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en-US" altLang="zh-CN" sz="22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22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、亲核试剂：亲核试剂的亲和性增强，反应速率越大。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3551" name="Object 47">
            <a:extLst>
              <a:ext uri="{FF2B5EF4-FFF2-40B4-BE49-F238E27FC236}">
                <a16:creationId xmlns:a16="http://schemas.microsoft.com/office/drawing/2014/main" id="{8E7E0CDE-A191-42C9-A2BA-212340BE0E5B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1763713" y="1916113"/>
          <a:ext cx="5040312" cy="151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7" name="CS ChemDraw Drawing" r:id="rId4" imgW="3916302" imgH="1176101" progId="ChemDraw.Document.6.0">
                  <p:embed/>
                </p:oleObj>
              </mc:Choice>
              <mc:Fallback>
                <p:oleObj name="CS ChemDraw Drawing" r:id="rId4" imgW="3916302" imgH="1176101" progId="ChemDraw.Document.6.0">
                  <p:embed/>
                  <p:pic>
                    <p:nvPicPr>
                      <p:cNvPr id="0" name="Object 4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1916113"/>
                        <a:ext cx="5040312" cy="1514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3554" name="Object 50">
            <a:extLst>
              <a:ext uri="{FF2B5EF4-FFF2-40B4-BE49-F238E27FC236}">
                <a16:creationId xmlns:a16="http://schemas.microsoft.com/office/drawing/2014/main" id="{DE91C684-B2F5-4F36-9A3D-19138E48ADFF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1692275" y="5084763"/>
          <a:ext cx="5472113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8" name="CS ChemDraw Drawing" r:id="rId6" imgW="4388969" imgH="936670" progId="ChemDraw.Document.6.0">
                  <p:embed/>
                </p:oleObj>
              </mc:Choice>
              <mc:Fallback>
                <p:oleObj name="CS ChemDraw Drawing" r:id="rId6" imgW="4388969" imgH="936670" progId="ChemDraw.Document.6.0">
                  <p:embed/>
                  <p:pic>
                    <p:nvPicPr>
                      <p:cNvPr id="0" name="Object 5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5084763"/>
                        <a:ext cx="5472113" cy="116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灯片编号占位符 6">
            <a:extLst>
              <a:ext uri="{FF2B5EF4-FFF2-40B4-BE49-F238E27FC236}">
                <a16:creationId xmlns:a16="http://schemas.microsoft.com/office/drawing/2014/main" id="{3DD5E09E-A4D0-4DC5-9C8E-E378CA357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8C559A-6AF0-4AE3-8B18-8EAA53214B4E}" type="slidenum">
              <a:rPr lang="en-US" altLang="zh-CN"/>
              <a:pPr>
                <a:defRPr/>
              </a:pPr>
              <a:t>38</a:t>
            </a:fld>
            <a:endParaRPr lang="en-US" altLang="zh-CN"/>
          </a:p>
        </p:txBody>
      </p:sp>
      <p:sp>
        <p:nvSpPr>
          <p:cNvPr id="533549" name="Rectangle 45">
            <a:extLst>
              <a:ext uri="{FF2B5EF4-FFF2-40B4-BE49-F238E27FC236}">
                <a16:creationId xmlns:a16="http://schemas.microsoft.com/office/drawing/2014/main" id="{DA19F16B-CA99-4274-8EB6-9DF868FBE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352425"/>
            <a:ext cx="5113337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01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(11) </a:t>
            </a:r>
            <a:r>
              <a:rPr kumimoji="1" lang="zh-CN" altLang="en-US" sz="28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亲核</a:t>
            </a:r>
            <a:r>
              <a:rPr lang="zh-CN" altLang="en-US" sz="28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加成反应的立体化学</a:t>
            </a:r>
          </a:p>
        </p:txBody>
      </p:sp>
      <p:sp>
        <p:nvSpPr>
          <p:cNvPr id="533550" name="Rectangle 46">
            <a:extLst>
              <a:ext uri="{FF2B5EF4-FFF2-40B4-BE49-F238E27FC236}">
                <a16:creationId xmlns:a16="http://schemas.microsoft.com/office/drawing/2014/main" id="{EDCE003E-3F56-42C7-B774-2421406BC2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1052513"/>
            <a:ext cx="8459787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01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    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非旋光活性的醛酮化合物，发生亲核加成反应后，生成外消旋体化合物。</a:t>
            </a:r>
          </a:p>
        </p:txBody>
      </p:sp>
      <p:sp>
        <p:nvSpPr>
          <p:cNvPr id="533553" name="Rectangle 49">
            <a:extLst>
              <a:ext uri="{FF2B5EF4-FFF2-40B4-BE49-F238E27FC236}">
                <a16:creationId xmlns:a16="http://schemas.microsoft.com/office/drawing/2014/main" id="{D119BA60-8729-49B9-B753-8A72F9E4CA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3789363"/>
            <a:ext cx="8748713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01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zh-CN" altLang="en-US" sz="24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羰基属于平面型结构，亲核试剂</a:t>
            </a:r>
            <a:r>
              <a:rPr lang="en-US" altLang="zh-CN" sz="24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(</a:t>
            </a: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:</a:t>
            </a:r>
            <a:r>
              <a:rPr lang="en-US" altLang="zh-CN" sz="24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Nu)</a:t>
            </a:r>
            <a:r>
              <a:rPr lang="zh-CN" altLang="en-US" sz="24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进攻在平面的两个方向几率相等。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EED00D1-6BA5-4C74-8B79-2109C0430DF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9B0A42-6002-4313-844A-C42D5C5F917C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33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533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533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533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53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3549" grpId="0"/>
      <p:bldP spid="533550" grpId="0"/>
      <p:bldP spid="53355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3">
            <a:extLst>
              <a:ext uri="{FF2B5EF4-FFF2-40B4-BE49-F238E27FC236}">
                <a16:creationId xmlns:a16="http://schemas.microsoft.com/office/drawing/2014/main" id="{3E1483E0-3F0B-4908-9723-AB7156191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BABCE8-0DCD-4C7E-9EC0-317220A702F2}" type="slidenum">
              <a:rPr lang="en-US" altLang="zh-CN"/>
              <a:pPr>
                <a:defRPr/>
              </a:pPr>
              <a:t>39</a:t>
            </a:fld>
            <a:endParaRPr lang="en-US" altLang="zh-CN"/>
          </a:p>
        </p:txBody>
      </p:sp>
      <p:sp>
        <p:nvSpPr>
          <p:cNvPr id="536578" name="Rectangle 2">
            <a:extLst>
              <a:ext uri="{FF2B5EF4-FFF2-40B4-BE49-F238E27FC236}">
                <a16:creationId xmlns:a16="http://schemas.microsoft.com/office/drawing/2014/main" id="{163D28B4-62FA-449A-93FD-C293152AE9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404813"/>
            <a:ext cx="8077200" cy="241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indent="-38100">
              <a:tabLst>
                <a:tab pos="495300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tabLst>
                <a:tab pos="495300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tabLst>
                <a:tab pos="495300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tabLst>
                <a:tab pos="495300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tabLst>
                <a:tab pos="495300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95300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95300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95300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95300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kumimoji="1" lang="zh-CN" altLang="en-US" sz="240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当羰基与手性碳原子相连时，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Nu:</a:t>
            </a:r>
            <a:r>
              <a:rPr kumimoji="1" lang="en-US" altLang="zh-CN" sz="4800" baseline="3000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-</a:t>
            </a:r>
            <a:r>
              <a:rPr kumimoji="1" lang="zh-CN" altLang="en-US" sz="240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从两面进攻的几率就不一定相等，</a:t>
            </a:r>
            <a:r>
              <a:rPr kumimoji="1" lang="zh-CN" altLang="en-US" sz="2400">
                <a:solidFill>
                  <a:srgbClr val="008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加成方向遵守克拉姆（</a:t>
            </a:r>
            <a:r>
              <a:rPr kumimoji="1" lang="en-US" altLang="zh-CN" sz="2400">
                <a:solidFill>
                  <a:srgbClr val="008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Cram</a:t>
            </a:r>
            <a:r>
              <a:rPr kumimoji="1" lang="zh-CN" altLang="en-US" sz="2400">
                <a:solidFill>
                  <a:srgbClr val="008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）规则</a:t>
            </a:r>
            <a:r>
              <a:rPr kumimoji="1" lang="en-US" altLang="zh-CN" sz="2400">
                <a:solidFill>
                  <a:srgbClr val="008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: </a:t>
            </a:r>
            <a:r>
              <a:rPr kumimoji="1" lang="zh-CN" altLang="en-US" sz="240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设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α-</a:t>
            </a:r>
            <a:r>
              <a:rPr kumimoji="1" lang="zh-CN" altLang="en-US" sz="240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手性碳原子上所连的三个基团分别用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L</a:t>
            </a:r>
            <a:r>
              <a:rPr kumimoji="1" lang="zh-CN" altLang="en-US" sz="240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、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M</a:t>
            </a:r>
            <a:r>
              <a:rPr kumimoji="1" lang="zh-CN" altLang="en-US" sz="240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、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S</a:t>
            </a:r>
            <a:r>
              <a:rPr kumimoji="1" lang="zh-CN" altLang="en-US" sz="240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代表其大、中、小，则</a:t>
            </a:r>
            <a:r>
              <a:rPr kumimoji="1" lang="zh-CN" altLang="en-US" sz="2400">
                <a:solidFill>
                  <a:srgbClr val="008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加成时</a:t>
            </a:r>
            <a:r>
              <a:rPr kumimoji="1" lang="en-US" altLang="zh-CN" sz="2400">
                <a:solidFill>
                  <a:srgbClr val="008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Nu:</a:t>
            </a:r>
            <a:r>
              <a:rPr kumimoji="1" lang="zh-CN" altLang="en-US" sz="2400">
                <a:solidFill>
                  <a:srgbClr val="008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主要从</a:t>
            </a:r>
            <a:r>
              <a:rPr kumimoji="1" lang="en-US" altLang="zh-CN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S</a:t>
            </a:r>
            <a:r>
              <a:rPr kumimoji="1" lang="zh-CN" altLang="en-US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和</a:t>
            </a:r>
            <a:r>
              <a:rPr kumimoji="1" lang="en-US" altLang="zh-CN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L</a:t>
            </a:r>
            <a:r>
              <a:rPr kumimoji="1" lang="zh-CN" altLang="en-US" sz="2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之间</a:t>
            </a:r>
            <a:r>
              <a:rPr kumimoji="1" lang="zh-CN" altLang="en-US" sz="2400">
                <a:solidFill>
                  <a:srgbClr val="008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进攻最为有利，生成的产物为主要产物</a:t>
            </a:r>
            <a:r>
              <a:rPr kumimoji="1" lang="zh-CN" altLang="en-US" sz="2400">
                <a:solidFill>
                  <a:srgbClr val="008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r>
              <a:rPr kumimoji="1" lang="en-US" altLang="zh-CN" sz="2400">
                <a:solidFill>
                  <a:srgbClr val="008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zh-CN" altLang="en-US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材料</a:t>
            </a:r>
            <a:r>
              <a:rPr kumimoji="1" lang="en-US" altLang="zh-CN" sz="2400">
                <a:solidFill>
                  <a:srgbClr val="008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kumimoji="1" lang="zh-CN" altLang="en-US" sz="2400">
              <a:solidFill>
                <a:srgbClr val="008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8CE9B5B-3000-4F75-B72F-AEC43767F5D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79F8020-DC75-48AF-9575-4E752340D230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  <p:graphicFrame>
        <p:nvGraphicFramePr>
          <p:cNvPr id="47109" name="Object 2">
            <a:extLst>
              <a:ext uri="{FF2B5EF4-FFF2-40B4-BE49-F238E27FC236}">
                <a16:creationId xmlns:a16="http://schemas.microsoft.com/office/drawing/2014/main" id="{AA75C883-143B-44AA-B489-9355610E20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81088" y="3841750"/>
          <a:ext cx="7162800" cy="170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8" name="Image" r:id="rId3" imgW="8609524" imgH="2044444" progId="Photoshop.Image.7">
                  <p:embed/>
                </p:oleObj>
              </mc:Choice>
              <mc:Fallback>
                <p:oleObj name="Image" r:id="rId3" imgW="8609524" imgH="2044444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1088" y="3841750"/>
                        <a:ext cx="7162800" cy="170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3">
            <a:extLst>
              <a:ext uri="{FF2B5EF4-FFF2-40B4-BE49-F238E27FC236}">
                <a16:creationId xmlns:a16="http://schemas.microsoft.com/office/drawing/2014/main" id="{5C9192A7-D964-4A9D-8300-62CDEA38AE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888" y="3017838"/>
            <a:ext cx="44958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pitchFamily="34" charset="0"/>
              </a:rPr>
              <a:t>Cram rule</a:t>
            </a:r>
          </a:p>
        </p:txBody>
      </p:sp>
      <p:sp>
        <p:nvSpPr>
          <p:cNvPr id="47111" name="Text Box 6">
            <a:extLst>
              <a:ext uri="{FF2B5EF4-FFF2-40B4-BE49-F238E27FC236}">
                <a16:creationId xmlns:a16="http://schemas.microsoft.com/office/drawing/2014/main" id="{F925F47A-B1BE-4E9B-AC8A-1F8C9BB2AE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088" y="5365750"/>
            <a:ext cx="2590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990033"/>
                </a:solidFill>
                <a:ea typeface="黑体" panose="02010609060101010101" pitchFamily="49" charset="-122"/>
              </a:rPr>
              <a:t>羰基平面两侧不等价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36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657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3">
            <a:extLst>
              <a:ext uri="{FF2B5EF4-FFF2-40B4-BE49-F238E27FC236}">
                <a16:creationId xmlns:a16="http://schemas.microsoft.com/office/drawing/2014/main" id="{849DF6EB-2B18-4B33-AAAB-060FE87F4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587FB1-3ED4-4331-9256-489CB0108A61}" type="slidenum">
              <a:rPr lang="en-US" altLang="zh-CN"/>
              <a:pPr>
                <a:defRPr/>
              </a:pPr>
              <a:t>4</a:t>
            </a:fld>
            <a:endParaRPr lang="en-US" altLang="zh-CN"/>
          </a:p>
        </p:txBody>
      </p:sp>
      <p:sp>
        <p:nvSpPr>
          <p:cNvPr id="377871" name="Rectangle 3087">
            <a:extLst>
              <a:ext uri="{FF2B5EF4-FFF2-40B4-BE49-F238E27FC236}">
                <a16:creationId xmlns:a16="http://schemas.microsoft.com/office/drawing/2014/main" id="{62983E21-1ECB-4E40-BA32-9278BAA7D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260350"/>
            <a:ext cx="23256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0000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3. </a:t>
            </a:r>
            <a:r>
              <a:rPr lang="zh-CN" altLang="en-US" sz="2800">
                <a:solidFill>
                  <a:srgbClr val="0000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醛酮的命名</a:t>
            </a:r>
          </a:p>
        </p:txBody>
      </p:sp>
      <p:sp>
        <p:nvSpPr>
          <p:cNvPr id="377872" name="Rectangle 3088">
            <a:extLst>
              <a:ext uri="{FF2B5EF4-FFF2-40B4-BE49-F238E27FC236}">
                <a16:creationId xmlns:a16="http://schemas.microsoft.com/office/drawing/2014/main" id="{F24094C5-6FA5-4D11-B423-E2F9CA048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955675"/>
            <a:ext cx="15748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ea typeface="楷体" panose="02010609060101010101" pitchFamily="49" charset="-122"/>
                <a:cs typeface="Times New Roman" panose="02020603050405020304" pitchFamily="18" charset="0"/>
              </a:rPr>
              <a:t>1. </a:t>
            </a:r>
            <a:r>
              <a:rPr lang="zh-CN" altLang="en-US">
                <a:ea typeface="楷体" panose="02010609060101010101" pitchFamily="49" charset="-122"/>
                <a:cs typeface="Times New Roman" panose="02020603050405020304" pitchFamily="18" charset="0"/>
              </a:rPr>
              <a:t>普通命名法</a:t>
            </a:r>
          </a:p>
        </p:txBody>
      </p:sp>
      <p:sp>
        <p:nvSpPr>
          <p:cNvPr id="377873" name="Rectangle 3089">
            <a:extLst>
              <a:ext uri="{FF2B5EF4-FFF2-40B4-BE49-F238E27FC236}">
                <a16:creationId xmlns:a16="http://schemas.microsoft.com/office/drawing/2014/main" id="{D2A45CE4-DB8A-4E29-AE16-F8635691A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1482725"/>
            <a:ext cx="5197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66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A. </a:t>
            </a:r>
            <a:r>
              <a:rPr lang="zh-CN" altLang="en-US">
                <a:solidFill>
                  <a:srgbClr val="FF0066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醛   </a:t>
            </a:r>
            <a:r>
              <a:rPr lang="en-US" altLang="zh-CN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αβγδ… </a:t>
            </a:r>
            <a:r>
              <a:rPr lang="zh-CN" altLang="zh-CN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标记取代基位置。</a:t>
            </a:r>
            <a:endParaRPr lang="zh-CN" altLang="en-US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77875" name="Rectangle 3091">
            <a:extLst>
              <a:ext uri="{FF2B5EF4-FFF2-40B4-BE49-F238E27FC236}">
                <a16:creationId xmlns:a16="http://schemas.microsoft.com/office/drawing/2014/main" id="{3FD124F7-006B-4BCB-A327-FCF6F17C1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3644900"/>
            <a:ext cx="846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66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B. </a:t>
            </a:r>
            <a:r>
              <a:rPr lang="zh-CN" altLang="en-US">
                <a:solidFill>
                  <a:srgbClr val="FF0066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酮</a:t>
            </a:r>
          </a:p>
        </p:txBody>
      </p:sp>
      <p:graphicFrame>
        <p:nvGraphicFramePr>
          <p:cNvPr id="377878" name="Object 3094">
            <a:extLst>
              <a:ext uri="{FF2B5EF4-FFF2-40B4-BE49-F238E27FC236}">
                <a16:creationId xmlns:a16="http://schemas.microsoft.com/office/drawing/2014/main" id="{38ADE388-8A73-4499-BC2B-BAD6E421E6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76375" y="4292600"/>
          <a:ext cx="6911975" cy="144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2" name="CS ChemDraw Drawing" r:id="rId3" imgW="4891599" imgH="1023858" progId="ChemDraw.Document.6.0">
                  <p:embed/>
                </p:oleObj>
              </mc:Choice>
              <mc:Fallback>
                <p:oleObj name="CS ChemDraw Drawing" r:id="rId3" imgW="4891599" imgH="1023858" progId="ChemDraw.Document.6.0">
                  <p:embed/>
                  <p:pic>
                    <p:nvPicPr>
                      <p:cNvPr id="0" name="Object 30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4292600"/>
                        <a:ext cx="6911975" cy="1446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7879" name="Object 3095">
            <a:extLst>
              <a:ext uri="{FF2B5EF4-FFF2-40B4-BE49-F238E27FC236}">
                <a16:creationId xmlns:a16="http://schemas.microsoft.com/office/drawing/2014/main" id="{81E9B794-E3F6-4849-A069-4E1B991B2A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03350" y="2133600"/>
          <a:ext cx="6551613" cy="118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3" name="CS ChemDraw Drawing" r:id="rId5" imgW="4733143" imgH="854610" progId="ChemDraw.Document.6.0">
                  <p:embed/>
                </p:oleObj>
              </mc:Choice>
              <mc:Fallback>
                <p:oleObj name="CS ChemDraw Drawing" r:id="rId5" imgW="4733143" imgH="854610" progId="ChemDraw.Document.6.0">
                  <p:embed/>
                  <p:pic>
                    <p:nvPicPr>
                      <p:cNvPr id="0" name="Object 30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2133600"/>
                        <a:ext cx="6551613" cy="1182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50D70C4-748C-494D-88E1-FCEC7C3F5EB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050BBA4-81D7-45B5-B23A-61CF2FD417B2}" type="datetime11">
              <a:rPr lang="zh-CN" altLang="en-US"/>
              <a:pPr>
                <a:defRPr/>
              </a:pPr>
              <a:t>13:31:50</a:t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77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377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377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377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5" dur="500"/>
                                        <p:tgtEl>
                                          <p:spTgt spid="377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8" dur="500"/>
                                        <p:tgtEl>
                                          <p:spTgt spid="37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7871" grpId="0"/>
      <p:bldP spid="377872" grpId="0"/>
      <p:bldP spid="377873" grpId="0"/>
      <p:bldP spid="37787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CBD75710-0C9C-4689-BEC1-2BA3811F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ACDA9F-2C66-401B-813C-3FE8BDD7A65F}" type="slidenum">
              <a:rPr lang="en-US" altLang="zh-CN"/>
              <a:pPr>
                <a:defRPr/>
              </a:pPr>
              <a:t>40</a:t>
            </a:fld>
            <a:endParaRPr lang="en-US" altLang="zh-CN"/>
          </a:p>
        </p:txBody>
      </p:sp>
      <p:graphicFrame>
        <p:nvGraphicFramePr>
          <p:cNvPr id="557061" name="Object 5">
            <a:extLst>
              <a:ext uri="{FF2B5EF4-FFF2-40B4-BE49-F238E27FC236}">
                <a16:creationId xmlns:a16="http://schemas.microsoft.com/office/drawing/2014/main" id="{41EA6ED8-0D2F-459F-83A0-9BA1344658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2263" y="1263650"/>
          <a:ext cx="8497887" cy="151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7" name="CS ChemDraw Drawing" r:id="rId3" imgW="6158161" imgH="1099979" progId="ChemDraw.Document.6.0">
                  <p:embed/>
                </p:oleObj>
              </mc:Choice>
              <mc:Fallback>
                <p:oleObj name="CS ChemDraw Drawing" r:id="rId3" imgW="6158161" imgH="1099979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263" y="1263650"/>
                        <a:ext cx="8497887" cy="1517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15D9406-C2AA-414C-B22D-D5945F53370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CAB55D4-8417-44CC-83D5-3FCAE2046F43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  <p:graphicFrame>
        <p:nvGraphicFramePr>
          <p:cNvPr id="48133" name="Object 4">
            <a:extLst>
              <a:ext uri="{FF2B5EF4-FFF2-40B4-BE49-F238E27FC236}">
                <a16:creationId xmlns:a16="http://schemas.microsoft.com/office/drawing/2014/main" id="{AFB7D8AC-BFF9-41E0-A159-52D6AA8779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5400" y="3789363"/>
          <a:ext cx="5399088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8" name="CS ChemDraw Drawing" r:id="rId5" imgW="2700223" imgH="723595" progId="ChemDraw.Document.6.0">
                  <p:embed/>
                </p:oleObj>
              </mc:Choice>
              <mc:Fallback>
                <p:oleObj name="CS ChemDraw Drawing" r:id="rId5" imgW="2700223" imgH="723595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789363"/>
                        <a:ext cx="5399088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4" name="Text Box 7">
            <a:extLst>
              <a:ext uri="{FF2B5EF4-FFF2-40B4-BE49-F238E27FC236}">
                <a16:creationId xmlns:a16="http://schemas.microsoft.com/office/drawing/2014/main" id="{5410BD27-0196-4E49-9053-0EB5FB4AEF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5465763"/>
            <a:ext cx="1447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000">
                <a:solidFill>
                  <a:schemeClr val="tx2"/>
                </a:solidFill>
                <a:ea typeface="黑体" panose="02010609060101010101" pitchFamily="49" charset="-122"/>
              </a:rPr>
              <a:t>主要产物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7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7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154" name="Object 2">
            <a:extLst>
              <a:ext uri="{FF2B5EF4-FFF2-40B4-BE49-F238E27FC236}">
                <a16:creationId xmlns:a16="http://schemas.microsoft.com/office/drawing/2014/main" id="{6A801E3D-BAF1-4B97-8A11-10951F44A8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22400" y="1836738"/>
          <a:ext cx="6299200" cy="137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87" name="Image" r:id="rId3" imgW="8952381" imgH="1955556" progId="Photoshop.Image.7">
                  <p:embed/>
                </p:oleObj>
              </mc:Choice>
              <mc:Fallback>
                <p:oleObj name="Image" r:id="rId3" imgW="8952381" imgH="1955556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2400" y="1836738"/>
                        <a:ext cx="6299200" cy="1376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5">
            <a:extLst>
              <a:ext uri="{FF2B5EF4-FFF2-40B4-BE49-F238E27FC236}">
                <a16:creationId xmlns:a16="http://schemas.microsoft.com/office/drawing/2014/main" id="{DBAD4C4A-F4E7-4C27-8716-B4235CA03E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188913"/>
            <a:ext cx="245586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80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α-H</a:t>
            </a:r>
            <a:r>
              <a:rPr lang="zh-CN" altLang="en-US" sz="280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的反应</a:t>
            </a:r>
          </a:p>
        </p:txBody>
      </p:sp>
      <p:sp>
        <p:nvSpPr>
          <p:cNvPr id="49156" name="矩形 5">
            <a:extLst>
              <a:ext uri="{FF2B5EF4-FFF2-40B4-BE49-F238E27FC236}">
                <a16:creationId xmlns:a16="http://schemas.microsoft.com/office/drawing/2014/main" id="{891D1149-F1BB-44F4-9451-F551B8494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475" y="765175"/>
            <a:ext cx="14414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chemeClr val="accent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-</a:t>
            </a:r>
            <a:r>
              <a:rPr lang="en-US" altLang="zh-CN" sz="2000" b="1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H</a:t>
            </a:r>
            <a:r>
              <a:rPr lang="zh-CN" altLang="en-US" sz="2000" b="1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的酸性</a:t>
            </a:r>
          </a:p>
        </p:txBody>
      </p:sp>
      <p:sp>
        <p:nvSpPr>
          <p:cNvPr id="10" name="Rectangle 17">
            <a:extLst>
              <a:ext uri="{FF2B5EF4-FFF2-40B4-BE49-F238E27FC236}">
                <a16:creationId xmlns:a16="http://schemas.microsoft.com/office/drawing/2014/main" id="{9393D366-9514-4896-906B-28A2351C55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1243013"/>
            <a:ext cx="8283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101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醛、酮分子中由于羰基的影响，</a:t>
            </a:r>
            <a:r>
              <a:rPr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α-H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变得活泼，具有酸性。</a:t>
            </a:r>
          </a:p>
        </p:txBody>
      </p:sp>
      <p:graphicFrame>
        <p:nvGraphicFramePr>
          <p:cNvPr id="49158" name="Object 7">
            <a:extLst>
              <a:ext uri="{FF2B5EF4-FFF2-40B4-BE49-F238E27FC236}">
                <a16:creationId xmlns:a16="http://schemas.microsoft.com/office/drawing/2014/main" id="{C8A9EEA9-FAB4-4CA3-80CA-339B762F3D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0338" y="3375025"/>
          <a:ext cx="4267200" cy="273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88" name="CS ChemDraw Drawing" r:id="rId5" imgW="2881884" imgH="1845564" progId="ChemDraw.Document.6.0">
                  <p:embed/>
                </p:oleObj>
              </mc:Choice>
              <mc:Fallback>
                <p:oleObj name="CS ChemDraw Drawing" r:id="rId5" imgW="2881884" imgH="1845564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0338" y="3375025"/>
                        <a:ext cx="4267200" cy="2733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9" name="对象 1">
            <a:extLst>
              <a:ext uri="{FF2B5EF4-FFF2-40B4-BE49-F238E27FC236}">
                <a16:creationId xmlns:a16="http://schemas.microsoft.com/office/drawing/2014/main" id="{F0857756-5C11-4A0D-9528-C01AB06E8DD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8888" y="3284538"/>
          <a:ext cx="1752600" cy="173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89" name="CS ChemDraw Drawing" r:id="rId7" imgW="1048684" imgH="1041924" progId="ChemDraw.Document.6.0">
                  <p:embed/>
                </p:oleObj>
              </mc:Choice>
              <mc:Fallback>
                <p:oleObj name="CS ChemDraw Drawing" r:id="rId7" imgW="1048684" imgH="1041924" progId="ChemDraw.Document.6.0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3284538"/>
                        <a:ext cx="1752600" cy="173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0" name="对象 2">
            <a:extLst>
              <a:ext uri="{FF2B5EF4-FFF2-40B4-BE49-F238E27FC236}">
                <a16:creationId xmlns:a16="http://schemas.microsoft.com/office/drawing/2014/main" id="{4B84147F-9D02-47C0-A33A-B7B4A5EABF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8888" y="5111750"/>
          <a:ext cx="2020887" cy="141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90" name="CS ChemDraw Drawing" r:id="rId9" imgW="1371600" imgH="959846" progId="ChemDraw.Document.6.0">
                  <p:embed/>
                </p:oleObj>
              </mc:Choice>
              <mc:Fallback>
                <p:oleObj name="CS ChemDraw Drawing" r:id="rId9" imgW="1371600" imgH="959846" progId="ChemDraw.Document.6.0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5111750"/>
                        <a:ext cx="2020887" cy="1412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0F8A32-DC20-4CA1-8949-6E8C2FA25C9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81418C5-DFB8-41EC-8FD5-399F275CA308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CA4A775-6956-431D-8874-BC3AED5D3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9689C3-34ED-48B5-84DC-73040684C31B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755" name="Group 27">
            <a:extLst>
              <a:ext uri="{FF2B5EF4-FFF2-40B4-BE49-F238E27FC236}">
                <a16:creationId xmlns:a16="http://schemas.microsoft.com/office/drawing/2014/main" id="{C83E6208-FF97-4BE3-AC33-FAFFCBA5FC06}"/>
              </a:ext>
            </a:extLst>
          </p:cNvPr>
          <p:cNvGraphicFramePr>
            <a:graphicFrameLocks noGrp="1"/>
          </p:cNvGraphicFramePr>
          <p:nvPr/>
        </p:nvGraphicFramePr>
        <p:xfrm>
          <a:off x="2514600" y="1066800"/>
          <a:ext cx="3962400" cy="5181600"/>
        </p:xfrm>
        <a:graphic>
          <a:graphicData uri="http://schemas.openxmlformats.org/drawingml/2006/table">
            <a:tbl>
              <a:tblPr/>
              <a:tblGrid>
                <a:gridCol w="215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2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000066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pK</a:t>
                      </a:r>
                      <a:r>
                        <a:rPr kumimoji="1" lang="en-US" altLang="zh-CN" sz="28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2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</a:t>
                      </a:r>
                      <a:r>
                        <a:rPr kumimoji="1" lang="en-US" altLang="zh-CN" sz="28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H</a:t>
                      </a:r>
                      <a:r>
                        <a:rPr kumimoji="1" lang="en-US" altLang="zh-CN" sz="28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2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</a:t>
                      </a:r>
                      <a:r>
                        <a:rPr kumimoji="1" lang="en-US" altLang="zh-CN" sz="28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H</a:t>
                      </a:r>
                      <a:r>
                        <a:rPr kumimoji="1" lang="en-US" altLang="zh-CN" sz="28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2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NH</a:t>
                      </a:r>
                      <a:r>
                        <a:rPr kumimoji="1" lang="en-US" altLang="zh-CN" sz="28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2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</a:t>
                      </a:r>
                      <a:r>
                        <a:rPr kumimoji="1" lang="en-US" altLang="zh-CN" sz="28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H</a:t>
                      </a:r>
                      <a:r>
                        <a:rPr kumimoji="1" lang="en-US" altLang="zh-CN" sz="28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32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CH</a:t>
                      </a:r>
                      <a:r>
                        <a:rPr kumimoji="1" lang="en-US" altLang="zh-CN" sz="2800" b="1" i="0" u="none" strike="noStrike" cap="none" normalizeH="0" baseline="-2500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COCH</a:t>
                      </a:r>
                      <a:r>
                        <a:rPr kumimoji="1" lang="en-US" altLang="zh-CN" sz="2800" b="1" i="0" u="none" strike="noStrike" cap="none" normalizeH="0" baseline="-2500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32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</a:t>
                      </a:r>
                      <a:r>
                        <a:rPr kumimoji="1" lang="en-US" altLang="zh-CN" sz="28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H</a:t>
                      </a:r>
                      <a:r>
                        <a:rPr kumimoji="1" lang="en-US" altLang="zh-CN" sz="28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OH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15.9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32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H</a:t>
                      </a:r>
                      <a:r>
                        <a:rPr kumimoji="1" lang="en-US" altLang="zh-CN" sz="28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O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15.74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32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Ph-OH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32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H</a:t>
                      </a:r>
                      <a:r>
                        <a:rPr kumimoji="1" lang="en-US" altLang="zh-CN" sz="28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CO</a:t>
                      </a:r>
                      <a:r>
                        <a:rPr kumimoji="1" lang="en-US" altLang="zh-CN" sz="28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95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 2" panose="05020102010507070707" pitchFamily="18" charset="2"/>
                        <a:defRPr sz="20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BD0D9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10CF9B"/>
                        </a:buClr>
                        <a:buSzPct val="65000"/>
                        <a:buFont typeface="Wingdings 2" panose="05020102010507070707" pitchFamily="18" charset="2"/>
                        <a:defRPr>
                          <a:solidFill>
                            <a:schemeClr val="tx1"/>
                          </a:solidFill>
                          <a:latin typeface="Constantia" panose="02030602050306030303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6.5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227" name="Rectangle 107">
            <a:extLst>
              <a:ext uri="{FF2B5EF4-FFF2-40B4-BE49-F238E27FC236}">
                <a16:creationId xmlns:a16="http://schemas.microsoft.com/office/drawing/2014/main" id="{E0F812A9-73C0-4C46-A772-3F3B6FCC4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3657600"/>
            <a:ext cx="4032250" cy="504825"/>
          </a:xfrm>
          <a:prstGeom prst="rect">
            <a:avLst/>
          </a:prstGeom>
          <a:noFill/>
          <a:ln>
            <a:solidFill>
              <a:srgbClr val="C0000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18912E7-B556-4990-85FB-3A41CAF84AF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45737C3-62F5-47CA-8D12-5CA2EB046896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B3F35A-1BA3-4464-8F98-E04D31C90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1936B5-EA10-4C9E-B1B8-DFB38A79F217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</p:spTree>
  </p:cSld>
  <p:clrMapOvr>
    <a:masterClrMapping/>
  </p:clrMapOvr>
  <p:transition>
    <p:zo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0523" name="Object 11">
            <a:extLst>
              <a:ext uri="{FF2B5EF4-FFF2-40B4-BE49-F238E27FC236}">
                <a16:creationId xmlns:a16="http://schemas.microsoft.com/office/drawing/2014/main" id="{E3D41B09-76B9-4707-8D44-1DC0D5289390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1608138" y="4327525"/>
          <a:ext cx="5927725" cy="161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0" name="CS ChemDraw Drawing" r:id="rId3" imgW="2797667" imgH="759863" progId="ChemDraw.Document.6.0">
                  <p:embed/>
                </p:oleObj>
              </mc:Choice>
              <mc:Fallback>
                <p:oleObj name="CS ChemDraw Drawing" r:id="rId3" imgW="2797667" imgH="759863" progId="ChemDraw.Document.6.0">
                  <p:embed/>
                  <p:pic>
                    <p:nvPicPr>
                      <p:cNvPr id="0" name="Object 1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8138" y="4327525"/>
                        <a:ext cx="5927725" cy="161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灯片编号占位符 7">
            <a:extLst>
              <a:ext uri="{FF2B5EF4-FFF2-40B4-BE49-F238E27FC236}">
                <a16:creationId xmlns:a16="http://schemas.microsoft.com/office/drawing/2014/main" id="{136AB7D7-1AFE-40AA-BE9E-6AC572C5D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F9BC21-F4BF-4678-AAFA-D420FC8291F7}" type="slidenum">
              <a:rPr lang="en-US" altLang="zh-CN"/>
              <a:pPr>
                <a:defRPr/>
              </a:pPr>
              <a:t>43</a:t>
            </a:fld>
            <a:endParaRPr lang="en-US" altLang="zh-CN"/>
          </a:p>
        </p:txBody>
      </p:sp>
      <p:sp>
        <p:nvSpPr>
          <p:cNvPr id="320521" name="Rectangle 9">
            <a:extLst>
              <a:ext uri="{FF2B5EF4-FFF2-40B4-BE49-F238E27FC236}">
                <a16:creationId xmlns:a16="http://schemas.microsoft.com/office/drawing/2014/main" id="{25F2853F-DE17-4628-A81D-9308E357F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392113"/>
            <a:ext cx="446405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40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40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）互变异构</a:t>
            </a:r>
            <a:r>
              <a:rPr lang="en-US" altLang="zh-CN" sz="240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40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化工</a:t>
            </a:r>
            <a:r>
              <a:rPr lang="en-US" altLang="zh-CN" sz="240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en-US" sz="2400">
              <a:solidFill>
                <a:srgbClr val="003399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0522" name="Rectangle 10">
            <a:extLst>
              <a:ext uri="{FF2B5EF4-FFF2-40B4-BE49-F238E27FC236}">
                <a16:creationId xmlns:a16="http://schemas.microsoft.com/office/drawing/2014/main" id="{00508931-18ED-4F99-A5EA-F53FAE5C39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725" y="1157288"/>
            <a:ext cx="7956550" cy="83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008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zh-CN" altLang="en-US" sz="2400">
                <a:solidFill>
                  <a:srgbClr val="008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在溶液中，有</a:t>
            </a:r>
            <a:r>
              <a:rPr lang="en-US" altLang="zh-CN" sz="2400">
                <a:solidFill>
                  <a:srgbClr val="008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α-H</a:t>
            </a:r>
            <a:r>
              <a:rPr lang="zh-CN" altLang="en-US" sz="2400">
                <a:solidFill>
                  <a:srgbClr val="008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的醛、酮是以酮式和烯醇式互变平衡而存在的。</a:t>
            </a:r>
            <a:endParaRPr lang="zh-CN" altLang="en-US" sz="2400">
              <a:solidFill>
                <a:srgbClr val="FF3300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40E739C-61C3-4AA0-98D4-D1197385EBE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9CA3D3F-3D90-41A1-A1DB-16E4BC1F65C0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  <p:graphicFrame>
        <p:nvGraphicFramePr>
          <p:cNvPr id="51207" name="Object 2">
            <a:extLst>
              <a:ext uri="{FF2B5EF4-FFF2-40B4-BE49-F238E27FC236}">
                <a16:creationId xmlns:a16="http://schemas.microsoft.com/office/drawing/2014/main" id="{4B1D41E8-5CF7-498D-BA5C-B6E1F6D5EF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76400" y="2349500"/>
          <a:ext cx="5943600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1" name="Image" r:id="rId5" imgW="8952381" imgH="1955556" progId="Photoshop.Image.7">
                  <p:embed/>
                </p:oleObj>
              </mc:Choice>
              <mc:Fallback>
                <p:oleObj name="Image" r:id="rId5" imgW="8952381" imgH="1955556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349500"/>
                        <a:ext cx="5943600" cy="1298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20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20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320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521" grpId="0"/>
      <p:bldP spid="32052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ext Box 3">
            <a:extLst>
              <a:ext uri="{FF2B5EF4-FFF2-40B4-BE49-F238E27FC236}">
                <a16:creationId xmlns:a16="http://schemas.microsoft.com/office/drawing/2014/main" id="{437AAB85-7304-4816-B872-240E5EFEF2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066800"/>
            <a:ext cx="556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2400" b="1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A. Interconversion   </a:t>
            </a:r>
            <a:r>
              <a:rPr lang="zh-CN" altLang="en-US" sz="2000" b="1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转化过程</a:t>
            </a:r>
          </a:p>
        </p:txBody>
      </p:sp>
      <p:grpSp>
        <p:nvGrpSpPr>
          <p:cNvPr id="52227" name="Group 5">
            <a:extLst>
              <a:ext uri="{FF2B5EF4-FFF2-40B4-BE49-F238E27FC236}">
                <a16:creationId xmlns:a16="http://schemas.microsoft.com/office/drawing/2014/main" id="{D6A87342-62CA-4584-9167-831A9408EDFB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1828800"/>
            <a:ext cx="7162800" cy="3657600"/>
            <a:chOff x="672" y="1152"/>
            <a:chExt cx="4512" cy="2304"/>
          </a:xfrm>
        </p:grpSpPr>
        <p:graphicFrame>
          <p:nvGraphicFramePr>
            <p:cNvPr id="52230" name="Object 2">
              <a:extLst>
                <a:ext uri="{FF2B5EF4-FFF2-40B4-BE49-F238E27FC236}">
                  <a16:creationId xmlns:a16="http://schemas.microsoft.com/office/drawing/2014/main" id="{613DF8C2-8B6B-447D-AC29-4BAE2CEFE6D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72" y="1248"/>
            <a:ext cx="4381" cy="19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238" name="Image" r:id="rId3" imgW="9295238" imgH="4228571" progId="Photoshop.Image.7">
                    <p:embed/>
                  </p:oleObj>
                </mc:Choice>
                <mc:Fallback>
                  <p:oleObj name="Image" r:id="rId3" imgW="9295238" imgH="4228571" progId="Photoshop.Image.7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1248"/>
                          <a:ext cx="4381" cy="19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231" name="Rectangle 6">
              <a:extLst>
                <a:ext uri="{FF2B5EF4-FFF2-40B4-BE49-F238E27FC236}">
                  <a16:creationId xmlns:a16="http://schemas.microsoft.com/office/drawing/2014/main" id="{B643A137-AFEF-411F-A8D5-06517C77F3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1152"/>
              <a:ext cx="4512" cy="2304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F593D5B-94BD-4392-8F3C-9E896FF7395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EA4EFBC-B721-4F15-9B3F-20034E0C5B86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7B37064-E6ED-4AF7-BFC0-C3C0FE5DA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BA23FF-507E-40D1-BE8F-157B99369521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</p:spTree>
  </p:cSld>
  <p:clrMapOvr>
    <a:masterClrMapping/>
  </p:clrMapOvr>
  <p:transition>
    <p:zo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50" name="Group 4">
            <a:extLst>
              <a:ext uri="{FF2B5EF4-FFF2-40B4-BE49-F238E27FC236}">
                <a16:creationId xmlns:a16="http://schemas.microsoft.com/office/drawing/2014/main" id="{454EC069-6AAA-4C3E-A52F-19E6FEF702D7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1447800"/>
            <a:ext cx="7696200" cy="3429000"/>
            <a:chOff x="839" y="1053"/>
            <a:chExt cx="4173" cy="1633"/>
          </a:xfrm>
        </p:grpSpPr>
        <p:graphicFrame>
          <p:nvGraphicFramePr>
            <p:cNvPr id="53253" name="Object 2">
              <a:extLst>
                <a:ext uri="{FF2B5EF4-FFF2-40B4-BE49-F238E27FC236}">
                  <a16:creationId xmlns:a16="http://schemas.microsoft.com/office/drawing/2014/main" id="{AB5BDF74-DCB5-4E37-A35E-67844FA727B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56" y="1111"/>
            <a:ext cx="3648" cy="15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61" name="Image" r:id="rId3" imgW="9269841" imgH="3885714" progId="Photoshop.Image.7">
                    <p:embed/>
                  </p:oleObj>
                </mc:Choice>
                <mc:Fallback>
                  <p:oleObj name="Image" r:id="rId3" imgW="9269841" imgH="3885714" progId="Photoshop.Image.7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6" y="1111"/>
                          <a:ext cx="3648" cy="15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3254" name="Rectangle 7">
              <a:extLst>
                <a:ext uri="{FF2B5EF4-FFF2-40B4-BE49-F238E27FC236}">
                  <a16:creationId xmlns:a16="http://schemas.microsoft.com/office/drawing/2014/main" id="{3E227931-4876-4E07-BC3F-30C2862930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9" y="1053"/>
              <a:ext cx="4173" cy="1633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7625884-132D-481B-8B51-8605C9D322A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210387E-A6F3-49D4-8B40-02C065AE9C9F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AE58C4C-73DF-4FBF-BCAC-18577E5C1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567ABC-E910-43F9-8A53-B5E5C77C01BD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</p:spTree>
  </p:cSld>
  <p:clrMapOvr>
    <a:masterClrMapping/>
  </p:clrMapOvr>
  <p:transition>
    <p:zo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>
            <a:extLst>
              <a:ext uri="{FF2B5EF4-FFF2-40B4-BE49-F238E27FC236}">
                <a16:creationId xmlns:a16="http://schemas.microsoft.com/office/drawing/2014/main" id="{214AF825-C62A-4896-A407-DCAD3A58C7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138238"/>
            <a:ext cx="6629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marL="381000" indent="-381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2400" b="1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B.  Keto-enol tautomers in equilibrium   </a:t>
            </a:r>
            <a:r>
              <a:rPr lang="zh-CN" altLang="en-US" sz="2000" b="1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平衡</a:t>
            </a:r>
            <a:r>
              <a:rPr lang="zh-CN" altLang="en-US" sz="2400" b="1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</a:t>
            </a:r>
            <a:endParaRPr lang="zh-CN" altLang="en-US" sz="2400">
              <a:solidFill>
                <a:srgbClr val="6633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黑体" panose="02010609060101010101" pitchFamily="49" charset="-122"/>
            </a:endParaRPr>
          </a:p>
        </p:txBody>
      </p:sp>
      <p:grpSp>
        <p:nvGrpSpPr>
          <p:cNvPr id="54275" name="Group 15">
            <a:extLst>
              <a:ext uri="{FF2B5EF4-FFF2-40B4-BE49-F238E27FC236}">
                <a16:creationId xmlns:a16="http://schemas.microsoft.com/office/drawing/2014/main" id="{3FA85CC9-8835-487D-A880-DFEC50E62B1A}"/>
              </a:ext>
            </a:extLst>
          </p:cNvPr>
          <p:cNvGrpSpPr>
            <a:grpSpLocks/>
          </p:cNvGrpSpPr>
          <p:nvPr/>
        </p:nvGrpSpPr>
        <p:grpSpPr bwMode="auto">
          <a:xfrm>
            <a:off x="3429000" y="4953000"/>
            <a:ext cx="2667000" cy="1143000"/>
            <a:chOff x="2160" y="3120"/>
            <a:chExt cx="1680" cy="720"/>
          </a:xfrm>
        </p:grpSpPr>
        <p:sp>
          <p:nvSpPr>
            <p:cNvPr id="54284" name="Text Box 3">
              <a:extLst>
                <a:ext uri="{FF2B5EF4-FFF2-40B4-BE49-F238E27FC236}">
                  <a16:creationId xmlns:a16="http://schemas.microsoft.com/office/drawing/2014/main" id="{104934B2-D226-4D4D-94D1-559E324C59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0" y="3312"/>
              <a:ext cx="67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49" charset="-122"/>
                </a:rPr>
                <a:t>  K</a:t>
              </a:r>
              <a:r>
                <a:rPr lang="zh-CN" altLang="en-US" sz="2400" b="1">
                  <a:latin typeface="Arial" panose="020B0604020202020204" pitchFamily="34" charset="0"/>
                  <a:ea typeface="黑体" panose="02010609060101010101" pitchFamily="49" charset="-122"/>
                </a:rPr>
                <a:t>＝</a:t>
              </a:r>
            </a:p>
          </p:txBody>
        </p:sp>
        <p:sp>
          <p:nvSpPr>
            <p:cNvPr id="54285" name="Text Box 4">
              <a:extLst>
                <a:ext uri="{FF2B5EF4-FFF2-40B4-BE49-F238E27FC236}">
                  <a16:creationId xmlns:a16="http://schemas.microsoft.com/office/drawing/2014/main" id="{DD07245D-DDFB-4E20-BAC5-8742629AED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3120"/>
              <a:ext cx="63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[enol]</a:t>
              </a:r>
            </a:p>
          </p:txBody>
        </p:sp>
        <p:sp>
          <p:nvSpPr>
            <p:cNvPr id="54286" name="Text Box 5">
              <a:extLst>
                <a:ext uri="{FF2B5EF4-FFF2-40B4-BE49-F238E27FC236}">
                  <a16:creationId xmlns:a16="http://schemas.microsoft.com/office/drawing/2014/main" id="{4BC604A1-14B6-4D0E-8691-2407BB4B46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3552"/>
              <a:ext cx="63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latin typeface="Arial" panose="020B0604020202020204" pitchFamily="34" charset="0"/>
                  <a:ea typeface="黑体" panose="02010609060101010101" pitchFamily="49" charset="-122"/>
                </a:rPr>
                <a:t>[keto]</a:t>
              </a:r>
            </a:p>
          </p:txBody>
        </p:sp>
        <p:sp>
          <p:nvSpPr>
            <p:cNvPr id="54287" name="Line 6">
              <a:extLst>
                <a:ext uri="{FF2B5EF4-FFF2-40B4-BE49-F238E27FC236}">
                  <a16:creationId xmlns:a16="http://schemas.microsoft.com/office/drawing/2014/main" id="{1F086360-630F-4263-A6C6-6D2496AF1D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0" y="3456"/>
              <a:ext cx="960" cy="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>
              <a:outerShdw dist="38100" dir="5400000" algn="ctr" rotWithShape="0">
                <a:srgbClr val="002041">
                  <a:alpha val="48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4276" name="组合 6">
            <a:extLst>
              <a:ext uri="{FF2B5EF4-FFF2-40B4-BE49-F238E27FC236}">
                <a16:creationId xmlns:a16="http://schemas.microsoft.com/office/drawing/2014/main" id="{AE846249-1C18-4E83-8EB9-4F3843417932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3810000"/>
            <a:ext cx="4191000" cy="1071563"/>
            <a:chOff x="1524000" y="1671935"/>
            <a:chExt cx="4191000" cy="1070970"/>
          </a:xfrm>
        </p:grpSpPr>
        <p:sp>
          <p:nvSpPr>
            <p:cNvPr id="68611" name="Text Box 3">
              <a:extLst>
                <a:ext uri="{FF2B5EF4-FFF2-40B4-BE49-F238E27FC236}">
                  <a16:creationId xmlns:a16="http://schemas.microsoft.com/office/drawing/2014/main" id="{A61C74D2-C0AB-4F94-9659-A0E33BA463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0" y="2001952"/>
              <a:ext cx="3429000" cy="4569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sz="24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itchFamily="2" charset="-122"/>
                  <a:ea typeface="黑体" pitchFamily="2" charset="-122"/>
                </a:rPr>
                <a:t>平衡常数：   </a:t>
              </a:r>
              <a:r>
                <a:rPr lang="en-US" altLang="zh-CN" sz="24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itchFamily="2" charset="-122"/>
                  <a:ea typeface="黑体" pitchFamily="2" charset="-122"/>
                </a:rPr>
                <a:t>K</a:t>
              </a:r>
              <a:r>
                <a:rPr lang="zh-CN" altLang="en-US" sz="24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itchFamily="2" charset="-122"/>
                  <a:ea typeface="黑体" pitchFamily="2" charset="-122"/>
                </a:rPr>
                <a:t>＝</a:t>
              </a:r>
            </a:p>
          </p:txBody>
        </p:sp>
        <p:sp>
          <p:nvSpPr>
            <p:cNvPr id="68612" name="Text Box 4">
              <a:extLst>
                <a:ext uri="{FF2B5EF4-FFF2-40B4-BE49-F238E27FC236}">
                  <a16:creationId xmlns:a16="http://schemas.microsoft.com/office/drawing/2014/main" id="{889B2FE3-EC3A-47F0-AB54-206B22D703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9600" y="1671935"/>
              <a:ext cx="1098550" cy="4569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4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itchFamily="2" charset="-122"/>
                  <a:ea typeface="黑体" pitchFamily="2" charset="-122"/>
                </a:rPr>
                <a:t>[</a:t>
              </a:r>
              <a:r>
                <a:rPr lang="zh-CN" altLang="en-US" sz="24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itchFamily="2" charset="-122"/>
                  <a:ea typeface="黑体" pitchFamily="2" charset="-122"/>
                </a:rPr>
                <a:t>烯醇</a:t>
              </a:r>
              <a:r>
                <a:rPr lang="en-US" altLang="zh-CN" sz="24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itchFamily="2" charset="-122"/>
                  <a:ea typeface="黑体" pitchFamily="2" charset="-122"/>
                </a:rPr>
                <a:t>]</a:t>
              </a:r>
            </a:p>
          </p:txBody>
        </p:sp>
        <p:sp>
          <p:nvSpPr>
            <p:cNvPr id="68613" name="Text Box 5">
              <a:extLst>
                <a:ext uri="{FF2B5EF4-FFF2-40B4-BE49-F238E27FC236}">
                  <a16:creationId xmlns:a16="http://schemas.microsoft.com/office/drawing/2014/main" id="{E269EC29-2177-44E9-9F2F-38338AF1F5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7200" y="2285958"/>
              <a:ext cx="1403350" cy="4569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4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itchFamily="2" charset="-122"/>
                  <a:ea typeface="黑体" pitchFamily="2" charset="-122"/>
                </a:rPr>
                <a:t>[</a:t>
              </a:r>
              <a:r>
                <a:rPr lang="zh-CN" altLang="en-US" sz="24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itchFamily="2" charset="-122"/>
                  <a:ea typeface="黑体" pitchFamily="2" charset="-122"/>
                </a:rPr>
                <a:t>醛或酮</a:t>
              </a:r>
              <a:r>
                <a:rPr lang="en-US" altLang="zh-CN" sz="24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itchFamily="2" charset="-122"/>
                  <a:ea typeface="黑体" pitchFamily="2" charset="-122"/>
                </a:rPr>
                <a:t>]</a:t>
              </a:r>
            </a:p>
          </p:txBody>
        </p:sp>
        <p:sp>
          <p:nvSpPr>
            <p:cNvPr id="68614" name="Line 6">
              <a:extLst>
                <a:ext uri="{FF2B5EF4-FFF2-40B4-BE49-F238E27FC236}">
                  <a16:creationId xmlns:a16="http://schemas.microsoft.com/office/drawing/2014/main" id="{472A2CD3-F717-4747-8F1C-619852F6D1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1000" y="2230426"/>
              <a:ext cx="1524000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graphicFrame>
        <p:nvGraphicFramePr>
          <p:cNvPr id="54277" name="Object 3">
            <a:extLst>
              <a:ext uri="{FF2B5EF4-FFF2-40B4-BE49-F238E27FC236}">
                <a16:creationId xmlns:a16="http://schemas.microsoft.com/office/drawing/2014/main" id="{06501BD0-1826-4406-8292-2A61B8DD47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28800" y="2057400"/>
          <a:ext cx="4953000" cy="133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4" name="Image" r:id="rId3" imgW="6336508" imgH="1701587" progId="Photoshop.Image.7">
                  <p:embed/>
                </p:oleObj>
              </mc:Choice>
              <mc:Fallback>
                <p:oleObj name="Image" r:id="rId3" imgW="6336508" imgH="1701587" progId="Photoshop.Image.7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2057400"/>
                        <a:ext cx="4953000" cy="1330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C45B371-253B-4D01-8269-871DAE06F84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8C9362A-A959-444E-99A0-587F40D03A8B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2C4755A-5E39-4089-AB99-5BD6FF02B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9322E3-94E6-4765-9EA1-4E5687FFC40D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</p:spTree>
  </p:cSld>
  <p:clrMapOvr>
    <a:masterClrMapping/>
  </p:clrMapOvr>
  <p:transition>
    <p:zo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7">
            <a:extLst>
              <a:ext uri="{FF2B5EF4-FFF2-40B4-BE49-F238E27FC236}">
                <a16:creationId xmlns:a16="http://schemas.microsoft.com/office/drawing/2014/main" id="{9760EA1C-29C2-4589-8DFB-5AF9FF81E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549275"/>
            <a:ext cx="5410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altLang="zh-CN"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Monocarbonyl compounds   </a:t>
            </a:r>
            <a:r>
              <a:rPr lang="zh-CN" altLang="en-US" sz="20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单羰基化合物</a:t>
            </a:r>
          </a:p>
        </p:txBody>
      </p:sp>
      <p:grpSp>
        <p:nvGrpSpPr>
          <p:cNvPr id="55299" name="Group 9">
            <a:extLst>
              <a:ext uri="{FF2B5EF4-FFF2-40B4-BE49-F238E27FC236}">
                <a16:creationId xmlns:a16="http://schemas.microsoft.com/office/drawing/2014/main" id="{B74D0AC3-B080-425E-B2C4-200BF3B6DEAD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1893888"/>
            <a:ext cx="4751388" cy="4343400"/>
            <a:chOff x="1663" y="1104"/>
            <a:chExt cx="2993" cy="2736"/>
          </a:xfrm>
        </p:grpSpPr>
        <p:sp>
          <p:nvSpPr>
            <p:cNvPr id="4" name="Text Box 10">
              <a:extLst>
                <a:ext uri="{FF2B5EF4-FFF2-40B4-BE49-F238E27FC236}">
                  <a16:creationId xmlns:a16="http://schemas.microsoft.com/office/drawing/2014/main" id="{36827297-C77B-48B6-8D89-F08749C181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6" y="2640"/>
              <a:ext cx="225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2000" b="1" dirty="0">
                  <a:solidFill>
                    <a:srgbClr val="8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(</a:t>
              </a:r>
              <a:r>
                <a:rPr lang="en-US" altLang="zh-CN" sz="2000" b="1" dirty="0">
                  <a:solidFill>
                    <a:srgbClr val="8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sym typeface="Symbol" pitchFamily="18" charset="2"/>
                </a:rPr>
                <a:t>99%)            (1.5×10</a:t>
              </a:r>
              <a:r>
                <a:rPr lang="en-US" altLang="zh-CN" sz="2000" b="1" baseline="30000" dirty="0">
                  <a:solidFill>
                    <a:srgbClr val="8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sym typeface="Symbol" pitchFamily="18" charset="2"/>
                </a:rPr>
                <a:t>-4</a:t>
              </a:r>
              <a:r>
                <a:rPr lang="en-US" altLang="zh-CN" sz="2000" b="1" dirty="0">
                  <a:solidFill>
                    <a:srgbClr val="8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sym typeface="Symbol" pitchFamily="18" charset="2"/>
                </a:rPr>
                <a:t>%)</a:t>
              </a:r>
              <a:endParaRPr lang="en-US" altLang="zh-CN" sz="2000" b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6" name="Text Box 12">
              <a:extLst>
                <a:ext uri="{FF2B5EF4-FFF2-40B4-BE49-F238E27FC236}">
                  <a16:creationId xmlns:a16="http://schemas.microsoft.com/office/drawing/2014/main" id="{A6E49C4C-AB13-48A9-87B1-676DFC2C3E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0" y="1733"/>
              <a:ext cx="259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000" b="1">
                  <a:solidFill>
                    <a:srgbClr val="8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(</a:t>
              </a:r>
              <a:r>
                <a:rPr lang="en-US" altLang="zh-CN" sz="2000" b="1">
                  <a:solidFill>
                    <a:srgbClr val="8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sym typeface="Symbol" pitchFamily="18" charset="2"/>
                </a:rPr>
                <a:t></a:t>
              </a:r>
              <a:r>
                <a:rPr lang="en-US" altLang="zh-CN" sz="2000" b="1">
                  <a:solidFill>
                    <a:srgbClr val="8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100%)             (extremely small)</a:t>
              </a:r>
            </a:p>
          </p:txBody>
        </p:sp>
        <p:sp>
          <p:nvSpPr>
            <p:cNvPr id="8" name="Text Box 14">
              <a:extLst>
                <a:ext uri="{FF2B5EF4-FFF2-40B4-BE49-F238E27FC236}">
                  <a16:creationId xmlns:a16="http://schemas.microsoft.com/office/drawing/2014/main" id="{B131B92C-65F1-4ADA-87A5-EFEDA2F24C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3590"/>
              <a:ext cx="278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sz="2000" b="1" dirty="0">
                  <a:solidFill>
                    <a:srgbClr val="8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(98.8%)             (1.2%)</a:t>
              </a:r>
            </a:p>
          </p:txBody>
        </p:sp>
        <p:graphicFrame>
          <p:nvGraphicFramePr>
            <p:cNvPr id="55307" name="Object 5">
              <a:extLst>
                <a:ext uri="{FF2B5EF4-FFF2-40B4-BE49-F238E27FC236}">
                  <a16:creationId xmlns:a16="http://schemas.microsoft.com/office/drawing/2014/main" id="{0EBD0CDA-4D61-460B-9BC4-5F8A649F886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28" y="1104"/>
            <a:ext cx="1958" cy="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328" name="CS ChemDraw Drawing" r:id="rId3" imgW="1942795" imgH="571195" progId="ChemDraw.Document.6.0">
                    <p:embed/>
                  </p:oleObj>
                </mc:Choice>
                <mc:Fallback>
                  <p:oleObj name="CS ChemDraw Drawing" r:id="rId3" imgW="1942795" imgH="571195" progId="ChemDraw.Document.6.0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8" y="1104"/>
                          <a:ext cx="1958" cy="5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308" name="Object 6">
              <a:extLst>
                <a:ext uri="{FF2B5EF4-FFF2-40B4-BE49-F238E27FC236}">
                  <a16:creationId xmlns:a16="http://schemas.microsoft.com/office/drawing/2014/main" id="{8C7F3547-232E-42D6-A3FD-D1D9EA8A8FE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63" y="2064"/>
            <a:ext cx="2081" cy="5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329" name="CS ChemDraw Drawing" r:id="rId5" imgW="2061667" imgH="591007" progId="ChemDraw.Document.6.0">
                    <p:embed/>
                  </p:oleObj>
                </mc:Choice>
                <mc:Fallback>
                  <p:oleObj name="CS ChemDraw Drawing" r:id="rId5" imgW="2061667" imgH="591007" progId="ChemDraw.Document.6.0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63" y="2064"/>
                          <a:ext cx="2081" cy="5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309" name="Object 7">
              <a:extLst>
                <a:ext uri="{FF2B5EF4-FFF2-40B4-BE49-F238E27FC236}">
                  <a16:creationId xmlns:a16="http://schemas.microsoft.com/office/drawing/2014/main" id="{9E6E2669-C7AF-4C9E-A56C-3453A6C8D5B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78" y="2976"/>
            <a:ext cx="1430" cy="6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330" name="CS ChemDraw Drawing" r:id="rId7" imgW="1418539" imgH="651967" progId="ChemDraw.Document.6.0">
                    <p:embed/>
                  </p:oleObj>
                </mc:Choice>
                <mc:Fallback>
                  <p:oleObj name="CS ChemDraw Drawing" r:id="rId7" imgW="1418539" imgH="651967" progId="ChemDraw.Document.6.0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78" y="2976"/>
                          <a:ext cx="1430" cy="6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5300" name="Text Box 10">
            <a:extLst>
              <a:ext uri="{FF2B5EF4-FFF2-40B4-BE49-F238E27FC236}">
                <a16:creationId xmlns:a16="http://schemas.microsoft.com/office/drawing/2014/main" id="{7186452D-DEA1-4489-8AE7-C832195FEF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5703888"/>
            <a:ext cx="2438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000" b="1">
                <a:solidFill>
                  <a:schemeClr val="tx2"/>
                </a:solidFill>
                <a:ea typeface="黑体" panose="02010609060101010101" pitchFamily="49" charset="-122"/>
              </a:rPr>
              <a:t>以醛（酮）式为主</a:t>
            </a:r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36DC8680-FDDA-4BDB-85B1-761BDBE156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1171575"/>
            <a:ext cx="323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FF33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烯醇式一般较不稳定。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BADEF4C-F98D-441B-A44E-C00C6E483DC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FB6AAB4-62E2-467D-A634-E05FED4524BD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33AD0DF-AE77-42FC-B010-9B866BDC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E32149-00D1-4318-BCCB-B3CECB608479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2">
            <a:extLst>
              <a:ext uri="{FF2B5EF4-FFF2-40B4-BE49-F238E27FC236}">
                <a16:creationId xmlns:a16="http://schemas.microsoft.com/office/drawing/2014/main" id="{5D1D0608-F6AD-4907-8662-7505A2BE7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49275"/>
            <a:ext cx="7010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altLang="zh-CN"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-dicarbonyl compounds   -</a:t>
            </a:r>
            <a:r>
              <a:rPr lang="zh-CN" altLang="en-US" sz="20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Symbol" panose="05050102010706020507" pitchFamily="18" charset="2"/>
              </a:rPr>
              <a:t>二羰基化合物</a:t>
            </a:r>
          </a:p>
        </p:txBody>
      </p:sp>
      <p:sp>
        <p:nvSpPr>
          <p:cNvPr id="10245" name="Text Box 5">
            <a:extLst>
              <a:ext uri="{FF2B5EF4-FFF2-40B4-BE49-F238E27FC236}">
                <a16:creationId xmlns:a16="http://schemas.microsoft.com/office/drawing/2014/main" id="{49501234-951F-43EE-952B-9FCE2097BB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290888"/>
            <a:ext cx="914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b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24%</a:t>
            </a:r>
          </a:p>
        </p:txBody>
      </p:sp>
      <p:sp>
        <p:nvSpPr>
          <p:cNvPr id="10246" name="Text Box 6">
            <a:extLst>
              <a:ext uri="{FF2B5EF4-FFF2-40B4-BE49-F238E27FC236}">
                <a16:creationId xmlns:a16="http://schemas.microsoft.com/office/drawing/2014/main" id="{756D1364-329A-4EAA-8A67-6ABCEA04D7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3290888"/>
            <a:ext cx="914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b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76%</a:t>
            </a:r>
          </a:p>
        </p:txBody>
      </p:sp>
      <p:graphicFrame>
        <p:nvGraphicFramePr>
          <p:cNvPr id="56325" name="Object 5">
            <a:extLst>
              <a:ext uri="{FF2B5EF4-FFF2-40B4-BE49-F238E27FC236}">
                <a16:creationId xmlns:a16="http://schemas.microsoft.com/office/drawing/2014/main" id="{28FAFF1C-596A-4175-AE73-F6468882A21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6800" y="2133600"/>
          <a:ext cx="564197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3" name="CS ChemDraw Drawing" r:id="rId3" imgW="3425647" imgH="647395" progId="ChemDraw.Document.6.0">
                  <p:embed/>
                </p:oleObj>
              </mc:Choice>
              <mc:Fallback>
                <p:oleObj name="CS ChemDraw Drawing" r:id="rId3" imgW="3425647" imgH="647395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133600"/>
                        <a:ext cx="5641975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6" name="Object 7">
            <a:extLst>
              <a:ext uri="{FF2B5EF4-FFF2-40B4-BE49-F238E27FC236}">
                <a16:creationId xmlns:a16="http://schemas.microsoft.com/office/drawing/2014/main" id="{3D6CEA0F-FDD5-4432-93FC-288EF0B680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7600" y="3962400"/>
          <a:ext cx="6959600" cy="174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4" name="CS ChemDraw Drawing" r:id="rId5" imgW="3483559" imgH="871423" progId="ChemDraw.Document.6.0">
                  <p:embed/>
                </p:oleObj>
              </mc:Choice>
              <mc:Fallback>
                <p:oleObj name="CS ChemDraw Drawing" r:id="rId5" imgW="3483559" imgH="871423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7600" y="3962400"/>
                        <a:ext cx="6959600" cy="174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7" name="Text Box 7">
            <a:extLst>
              <a:ext uri="{FF2B5EF4-FFF2-40B4-BE49-F238E27FC236}">
                <a16:creationId xmlns:a16="http://schemas.microsoft.com/office/drawing/2014/main" id="{9059A250-3516-44A5-9771-1A95DBE0F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5791200"/>
            <a:ext cx="1981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000" b="1">
                <a:solidFill>
                  <a:schemeClr val="tx2"/>
                </a:solidFill>
              </a:rPr>
              <a:t>烯醇式含量增大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145FA57-4C15-4EAA-8F2D-682423C466C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A1F94D3-BC36-4C1E-B05F-E79F5A710005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D4CEA04-EF7D-4C5E-AC74-54DA960D3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0F1BAF-9FCD-4932-9206-B8C84EA48DCA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  <p:sp>
        <p:nvSpPr>
          <p:cNvPr id="10" name="Text Box 18">
            <a:extLst>
              <a:ext uri="{FF2B5EF4-FFF2-40B4-BE49-F238E27FC236}">
                <a16:creationId xmlns:a16="http://schemas.microsoft.com/office/drawing/2014/main" id="{A32B3921-ACD2-430A-A371-6FF53A48C8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5525" y="1125538"/>
            <a:ext cx="7092950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        当两个羰基连在一个 </a:t>
            </a:r>
            <a:r>
              <a:rPr lang="en-US" altLang="zh-CN" sz="2400">
                <a:ea typeface="楷体" panose="02010609060101010101" pitchFamily="49" charset="-122"/>
                <a:cs typeface="Times New Roman" panose="02020603050405020304" pitchFamily="18" charset="0"/>
              </a:rPr>
              <a:t>CH</a:t>
            </a:r>
            <a:r>
              <a:rPr lang="en-US" altLang="zh-CN" sz="2400" baseline="-25000"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上，烯醇含量增大，平衡主要偏向烯醇式</a:t>
            </a:r>
            <a:r>
              <a:rPr lang="zh-CN" altLang="en-US" sz="2400">
                <a:latin typeface="宋体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>
            <a:extLst>
              <a:ext uri="{FF2B5EF4-FFF2-40B4-BE49-F238E27FC236}">
                <a16:creationId xmlns:a16="http://schemas.microsoft.com/office/drawing/2014/main" id="{9208109C-2BDC-45A7-A1AD-A62C9AFEC1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122363"/>
            <a:ext cx="2743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2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panose="020B0604020202020204" pitchFamily="34" charset="0"/>
              </a:rPr>
              <a:t>Phenol   </a:t>
            </a:r>
            <a:r>
              <a:rPr lang="zh-CN" alt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  <a:cs typeface="Arial" panose="020B0604020202020204" pitchFamily="34" charset="0"/>
              </a:rPr>
              <a:t>酚</a:t>
            </a:r>
          </a:p>
        </p:txBody>
      </p:sp>
      <p:sp>
        <p:nvSpPr>
          <p:cNvPr id="4" name="Text Box 11">
            <a:extLst>
              <a:ext uri="{FF2B5EF4-FFF2-40B4-BE49-F238E27FC236}">
                <a16:creationId xmlns:a16="http://schemas.microsoft.com/office/drawing/2014/main" id="{C8F2B5D4-79E2-45A4-9735-F8DCFE5E73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2413000"/>
            <a:ext cx="11271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000" b="1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K </a:t>
            </a:r>
            <a:r>
              <a:rPr lang="en-US" altLang="zh-CN" sz="2000" b="1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18" charset="2"/>
              </a:rPr>
              <a:t> 10</a:t>
            </a:r>
            <a:r>
              <a:rPr lang="en-US" altLang="zh-CN" sz="2000" b="1" baseline="30000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18" charset="2"/>
              </a:rPr>
              <a:t>14</a:t>
            </a:r>
            <a:endParaRPr lang="en-US" altLang="zh-CN" sz="2000" b="1" baseline="30000">
              <a:solidFill>
                <a:schemeClr val="accent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57348" name="Object 3">
            <a:extLst>
              <a:ext uri="{FF2B5EF4-FFF2-40B4-BE49-F238E27FC236}">
                <a16:creationId xmlns:a16="http://schemas.microsoft.com/office/drawing/2014/main" id="{4B028CBF-8012-44E3-AD32-D6588B26A7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5000" y="1958975"/>
          <a:ext cx="3386138" cy="130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8" name="CS ChemDraw Drawing" r:id="rId3" imgW="1615135" imgH="621487" progId="ChemDraw.Document.6.0">
                  <p:embed/>
                </p:oleObj>
              </mc:Choice>
              <mc:Fallback>
                <p:oleObj name="CS ChemDraw Drawing" r:id="rId3" imgW="1615135" imgH="621487" progId="ChemDraw.Document.6.0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958975"/>
                        <a:ext cx="3386138" cy="1301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49" name="Text Box 5">
            <a:extLst>
              <a:ext uri="{FF2B5EF4-FFF2-40B4-BE49-F238E27FC236}">
                <a16:creationId xmlns:a16="http://schemas.microsoft.com/office/drawing/2014/main" id="{F1E64692-3FA3-44E1-ACF4-26BF7302B7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4022725"/>
            <a:ext cx="3505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000" b="1">
                <a:solidFill>
                  <a:schemeClr val="tx2"/>
                </a:solidFill>
              </a:rPr>
              <a:t>烯醇式含量几乎为</a:t>
            </a:r>
            <a:r>
              <a:rPr lang="en-US" altLang="zh-CN" sz="2000" b="1">
                <a:solidFill>
                  <a:schemeClr val="tx2"/>
                </a:solidFill>
              </a:rPr>
              <a:t>100</a:t>
            </a:r>
            <a:r>
              <a:rPr lang="zh-CN" altLang="en-US" sz="2000" b="1">
                <a:solidFill>
                  <a:schemeClr val="tx2"/>
                </a:solidFill>
              </a:rPr>
              <a:t>％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77C4976-D506-4BDA-A17A-35ED9235250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8C408044-3786-4981-A788-FEB069C160A5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273A4F8-AB73-4362-AC4C-29CA29767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B11E87-24BE-4C2F-9327-1883CC7A1686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</p:spTree>
  </p:cSld>
  <p:clrMapOvr>
    <a:masterClrMapping/>
  </p:clrMapOvr>
  <p:transition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43AA99F3-13B3-4369-93EC-3ADF6D0E8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ED381B-197F-4DD6-8775-F4CAF840798F}" type="slidenum">
              <a:rPr lang="en-US" altLang="zh-CN"/>
              <a:pPr>
                <a:defRPr/>
              </a:pPr>
              <a:t>5</a:t>
            </a:fld>
            <a:endParaRPr lang="en-US" altLang="zh-CN"/>
          </a:p>
        </p:txBody>
      </p:sp>
      <p:sp>
        <p:nvSpPr>
          <p:cNvPr id="370692" name="Rectangle 4">
            <a:extLst>
              <a:ext uri="{FF2B5EF4-FFF2-40B4-BE49-F238E27FC236}">
                <a16:creationId xmlns:a16="http://schemas.microsoft.com/office/drawing/2014/main" id="{016F0D86-DBEB-4881-B340-D2E9683B5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013" y="1031875"/>
            <a:ext cx="8302625" cy="22733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latin typeface="+mn-lt"/>
                <a:ea typeface="楷体" panose="02010609060101010101" pitchFamily="49" charset="-122"/>
                <a:cs typeface="Times New Roman" panose="02020603050405020304" pitchFamily="18" charset="0"/>
              </a:rPr>
              <a:t>命名原则如下：</a:t>
            </a: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latin typeface="+mn-lt"/>
                <a:ea typeface="楷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lang="en-US" altLang="zh-CN" sz="2400" dirty="0">
                <a:solidFill>
                  <a:schemeClr val="hlink"/>
                </a:solidFill>
                <a:latin typeface="+mn-lt"/>
                <a:ea typeface="楷体" panose="02010609060101010101" pitchFamily="49" charset="-122"/>
                <a:cs typeface="Times New Roman" panose="02020603050405020304" pitchFamily="18" charset="0"/>
              </a:rPr>
              <a:t>a.</a:t>
            </a:r>
            <a:r>
              <a:rPr lang="en-US" altLang="zh-CN" sz="2400" dirty="0">
                <a:latin typeface="+mn-lt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+mn-lt"/>
                <a:ea typeface="楷体" panose="02010609060101010101" pitchFamily="49" charset="-122"/>
                <a:cs typeface="Times New Roman" panose="02020603050405020304" pitchFamily="18" charset="0"/>
              </a:rPr>
              <a:t>选择含有羰基的最长的碳链做主链；</a:t>
            </a: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latin typeface="+mn-lt"/>
                <a:ea typeface="楷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lang="en-US" altLang="zh-CN" sz="2400" dirty="0">
                <a:solidFill>
                  <a:schemeClr val="hlink"/>
                </a:solidFill>
                <a:latin typeface="+mn-lt"/>
                <a:ea typeface="楷体" panose="02010609060101010101" pitchFamily="49" charset="-122"/>
                <a:cs typeface="Times New Roman" panose="02020603050405020304" pitchFamily="18" charset="0"/>
              </a:rPr>
              <a:t>b.</a:t>
            </a:r>
            <a:r>
              <a:rPr lang="en-US" altLang="zh-CN" sz="2400" dirty="0">
                <a:latin typeface="+mn-lt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+mn-lt"/>
                <a:ea typeface="楷体" panose="02010609060101010101" pitchFamily="49" charset="-122"/>
                <a:cs typeface="Times New Roman" panose="02020603050405020304" pitchFamily="18" charset="0"/>
              </a:rPr>
              <a:t>编号从离羰基近处开始；</a:t>
            </a: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latin typeface="+mn-lt"/>
                <a:ea typeface="楷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lang="en-US" altLang="zh-CN" sz="2400" dirty="0">
                <a:solidFill>
                  <a:schemeClr val="hlink"/>
                </a:solidFill>
                <a:latin typeface="+mn-lt"/>
                <a:ea typeface="楷体" panose="02010609060101010101" pitchFamily="49" charset="-122"/>
                <a:cs typeface="Times New Roman" panose="02020603050405020304" pitchFamily="18" charset="0"/>
              </a:rPr>
              <a:t>c. </a:t>
            </a:r>
            <a:r>
              <a:rPr lang="zh-CN" altLang="en-US" sz="2400" dirty="0">
                <a:latin typeface="+mn-lt"/>
                <a:ea typeface="楷体" panose="02010609060101010101" pitchFamily="49" charset="-122"/>
                <a:cs typeface="Times New Roman" panose="02020603050405020304" pitchFamily="18" charset="0"/>
              </a:rPr>
              <a:t>合并相同取代基名称，标明位置写在 醛酮母体名称前</a:t>
            </a:r>
            <a:r>
              <a:rPr lang="en-US" altLang="zh-CN" sz="2400" dirty="0">
                <a:latin typeface="+mn-lt"/>
                <a:ea typeface="楷体" panose="02010609060101010101" pitchFamily="49" charset="-122"/>
                <a:cs typeface="Times New Roman" panose="02020603050405020304" pitchFamily="18" charset="0"/>
              </a:rPr>
              <a:t>;</a:t>
            </a: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latin typeface="+mn-lt"/>
                <a:ea typeface="楷体" panose="02010609060101010101" pitchFamily="49" charset="-122"/>
                <a:cs typeface="Times New Roman" panose="02020603050405020304" pitchFamily="18" charset="0"/>
              </a:rPr>
              <a:t>       d. </a:t>
            </a:r>
            <a:r>
              <a:rPr lang="zh-CN" altLang="en-US" sz="2400" dirty="0">
                <a:latin typeface="+mn-lt"/>
                <a:ea typeface="楷体" panose="02010609060101010101" pitchFamily="49" charset="-122"/>
                <a:cs typeface="Times New Roman" panose="02020603050405020304" pitchFamily="18" charset="0"/>
              </a:rPr>
              <a:t>醛基作取代基时，用词头“甲酰基”。</a:t>
            </a:r>
          </a:p>
        </p:txBody>
      </p:sp>
      <p:sp>
        <p:nvSpPr>
          <p:cNvPr id="370705" name="Rectangle 17">
            <a:extLst>
              <a:ext uri="{FF2B5EF4-FFF2-40B4-BE49-F238E27FC236}">
                <a16:creationId xmlns:a16="http://schemas.microsoft.com/office/drawing/2014/main" id="{63C41EA9-1153-47C5-BF0E-E2E582B42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57200"/>
            <a:ext cx="15748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ea typeface="楷体" panose="02010609060101010101" pitchFamily="49" charset="-122"/>
                <a:cs typeface="Times New Roman" panose="02020603050405020304" pitchFamily="18" charset="0"/>
              </a:rPr>
              <a:t>2. </a:t>
            </a:r>
            <a:r>
              <a:rPr lang="zh-CN" altLang="en-US">
                <a:ea typeface="楷体" panose="02010609060101010101" pitchFamily="49" charset="-122"/>
                <a:cs typeface="Times New Roman" panose="02020603050405020304" pitchFamily="18" charset="0"/>
              </a:rPr>
              <a:t>系统命名法</a:t>
            </a:r>
          </a:p>
        </p:txBody>
      </p:sp>
      <p:graphicFrame>
        <p:nvGraphicFramePr>
          <p:cNvPr id="370708" name="Object 20">
            <a:extLst>
              <a:ext uri="{FF2B5EF4-FFF2-40B4-BE49-F238E27FC236}">
                <a16:creationId xmlns:a16="http://schemas.microsoft.com/office/drawing/2014/main" id="{4278A13A-53BD-4204-9A40-8107A954BE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8175" y="3789363"/>
          <a:ext cx="5327650" cy="2595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7" name="CS ChemDraw Drawing" r:id="rId3" imgW="3864474" imgH="1883327" progId="ChemDraw.Document.6.0">
                  <p:embed/>
                </p:oleObj>
              </mc:Choice>
              <mc:Fallback>
                <p:oleObj name="CS ChemDraw Drawing" r:id="rId3" imgW="3864474" imgH="1883327" progId="ChemDraw.Document.6.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3789363"/>
                        <a:ext cx="5327650" cy="2595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8ED0A2-F880-4255-A720-076091E083C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E5AB7E6-8A0D-4713-A7C0-6A85EA28B940}" type="datetime11">
              <a:rPr lang="zh-CN" altLang="en-US"/>
              <a:pPr>
                <a:defRPr/>
              </a:pPr>
              <a:t>13:31:50</a:t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70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70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370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0692" grpId="0"/>
      <p:bldP spid="37070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>
            <a:extLst>
              <a:ext uri="{FF2B5EF4-FFF2-40B4-BE49-F238E27FC236}">
                <a16:creationId xmlns:a16="http://schemas.microsoft.com/office/drawing/2014/main" id="{AABA9398-3F3F-4118-8A87-102D8D0658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985838"/>
            <a:ext cx="35814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  <a:defRPr/>
            </a:pPr>
            <a:r>
              <a:rPr lang="en-US" altLang="zh-CN" sz="2000" b="1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C. </a:t>
            </a:r>
            <a:r>
              <a:rPr lang="zh-CN" altLang="en-US" sz="2000" b="1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烯醇的检测</a:t>
            </a:r>
          </a:p>
        </p:txBody>
      </p:sp>
      <p:sp>
        <p:nvSpPr>
          <p:cNvPr id="11270" name="Text Box 6">
            <a:extLst>
              <a:ext uri="{FF2B5EF4-FFF2-40B4-BE49-F238E27FC236}">
                <a16:creationId xmlns:a16="http://schemas.microsoft.com/office/drawing/2014/main" id="{796F58F2-5A34-4CB2-BEA4-FBB334D60A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4648200"/>
            <a:ext cx="1981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2400" b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6020202030204" pitchFamily="34" charset="0"/>
              </a:rPr>
              <a:t>Purple or blue</a:t>
            </a:r>
          </a:p>
        </p:txBody>
      </p:sp>
      <p:graphicFrame>
        <p:nvGraphicFramePr>
          <p:cNvPr id="58372" name="Object 4">
            <a:extLst>
              <a:ext uri="{FF2B5EF4-FFF2-40B4-BE49-F238E27FC236}">
                <a16:creationId xmlns:a16="http://schemas.microsoft.com/office/drawing/2014/main" id="{9005DF1E-A9A1-42F6-A4D6-A2A2FC8E021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0200" y="1905000"/>
          <a:ext cx="3573463" cy="368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1" name="CS ChemDraw Drawing" r:id="rId3" imgW="1788871" imgH="1846783" progId="ChemDraw.Document.6.0">
                  <p:embed/>
                </p:oleObj>
              </mc:Choice>
              <mc:Fallback>
                <p:oleObj name="CS ChemDraw Drawing" r:id="rId3" imgW="1788871" imgH="1846783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905000"/>
                        <a:ext cx="3573463" cy="368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D399B09-BB40-4371-B6C3-82FFD52C0E9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A2E28EA-17B8-4ADC-944A-AD66A5B62746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026CF02-D2A0-4CE8-A4CD-86510BF94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D20393-B509-4998-B5B4-3980C48F6A49}" type="slidenum">
              <a:rPr lang="en-US" altLang="zh-CN" smtClean="0"/>
              <a:pPr>
                <a:defRPr/>
              </a:pPr>
              <a:t>50</a:t>
            </a:fld>
            <a:endParaRPr lang="en-US" altLang="zh-CN"/>
          </a:p>
        </p:txBody>
      </p:sp>
    </p:spTree>
  </p:cSld>
  <p:clrMapOvr>
    <a:masterClrMapping/>
  </p:clrMapOvr>
  <p:transition>
    <p:zoom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>
            <a:extLst>
              <a:ext uri="{FF2B5EF4-FFF2-40B4-BE49-F238E27FC236}">
                <a16:creationId xmlns:a16="http://schemas.microsoft.com/office/drawing/2014/main" id="{F58A52EC-DDC6-4007-8987-DB51B92B6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990600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2400" b="1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D.  Racemization   </a:t>
            </a:r>
            <a:r>
              <a:rPr lang="zh-CN" altLang="en-US" sz="2000" b="1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异构化</a:t>
            </a:r>
          </a:p>
        </p:txBody>
      </p:sp>
      <p:graphicFrame>
        <p:nvGraphicFramePr>
          <p:cNvPr id="59395" name="Object 4">
            <a:extLst>
              <a:ext uri="{FF2B5EF4-FFF2-40B4-BE49-F238E27FC236}">
                <a16:creationId xmlns:a16="http://schemas.microsoft.com/office/drawing/2014/main" id="{33157728-F421-4767-9A62-A57E63BFA4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1600200"/>
          <a:ext cx="6248400" cy="438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4" name="CS ChemDraw Drawing" r:id="rId3" imgW="4259580" imgH="2991612" progId="ChemDraw.Document.6.0">
                  <p:embed/>
                </p:oleObj>
              </mc:Choice>
              <mc:Fallback>
                <p:oleObj name="CS ChemDraw Drawing" r:id="rId3" imgW="4259580" imgH="2991612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600200"/>
                        <a:ext cx="6248400" cy="4389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CD0A789-882E-4A1A-A44C-BA2D18FA683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295BA81-9BB4-43B2-BB14-9BCFB66356B6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0427733-6F1A-474B-8CB2-876F0B79D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4780D7-B165-4517-AE7A-08F9D9711017}" type="slidenum">
              <a:rPr lang="en-US" altLang="zh-CN" smtClean="0"/>
              <a:pPr>
                <a:defRPr/>
              </a:pPr>
              <a:t>51</a:t>
            </a:fld>
            <a:endParaRPr lang="en-US" altLang="zh-CN"/>
          </a:p>
        </p:txBody>
      </p:sp>
    </p:spTree>
  </p:cSld>
  <p:clrMapOvr>
    <a:masterClrMapping/>
  </p:clrMapOvr>
  <p:transition>
    <p:zoom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3">
            <a:extLst>
              <a:ext uri="{FF2B5EF4-FFF2-40B4-BE49-F238E27FC236}">
                <a16:creationId xmlns:a16="http://schemas.microsoft.com/office/drawing/2014/main" id="{D21925B7-A17E-4B81-A767-CE1686C6C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A3A387-46A4-41AA-8961-5FF223C7BE22}" type="slidenum">
              <a:rPr lang="en-US" altLang="zh-CN"/>
              <a:pPr>
                <a:defRPr/>
              </a:pPr>
              <a:t>52</a:t>
            </a:fld>
            <a:endParaRPr lang="en-US" altLang="zh-CN"/>
          </a:p>
        </p:txBody>
      </p:sp>
      <p:sp>
        <p:nvSpPr>
          <p:cNvPr id="411650" name="Rectangle 2">
            <a:extLst>
              <a:ext uri="{FF2B5EF4-FFF2-40B4-BE49-F238E27FC236}">
                <a16:creationId xmlns:a16="http://schemas.microsoft.com/office/drawing/2014/main" id="{F6CECBF0-6BD6-4770-AC7E-DA3E20A7A9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523875"/>
            <a:ext cx="31130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40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40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240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α-H</a:t>
            </a:r>
            <a:r>
              <a:rPr lang="zh-CN" altLang="en-US" sz="240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的卤代反应</a:t>
            </a:r>
          </a:p>
        </p:txBody>
      </p:sp>
      <p:sp>
        <p:nvSpPr>
          <p:cNvPr id="411657" name="Rectangle 9">
            <a:extLst>
              <a:ext uri="{FF2B5EF4-FFF2-40B4-BE49-F238E27FC236}">
                <a16:creationId xmlns:a16="http://schemas.microsoft.com/office/drawing/2014/main" id="{318C2E6E-C771-457C-AE32-2083DC5A4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412875"/>
            <a:ext cx="3841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1) </a:t>
            </a:r>
            <a:r>
              <a:rPr lang="zh-CN" altLang="en-US" sz="24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酸催化卤代 </a:t>
            </a:r>
            <a:r>
              <a:rPr lang="en-US" altLang="zh-CN" sz="24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zh-CN" altLang="en-US" sz="24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一卤代产物</a:t>
            </a:r>
            <a:r>
              <a:rPr lang="en-US" altLang="zh-CN" sz="24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</a:p>
        </p:txBody>
      </p:sp>
      <p:graphicFrame>
        <p:nvGraphicFramePr>
          <p:cNvPr id="411665" name="Object 17">
            <a:extLst>
              <a:ext uri="{FF2B5EF4-FFF2-40B4-BE49-F238E27FC236}">
                <a16:creationId xmlns:a16="http://schemas.microsoft.com/office/drawing/2014/main" id="{56BF355E-F63C-4052-A851-3213772C49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1550" y="2247900"/>
          <a:ext cx="7488238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84" name="CS ChemDraw Drawing" r:id="rId3" imgW="5710059" imgH="571179" progId="ChemDraw.Document.6.0">
                  <p:embed/>
                </p:oleObj>
              </mc:Choice>
              <mc:Fallback>
                <p:oleObj name="CS ChemDraw Drawing" r:id="rId3" imgW="5710059" imgH="571179" progId="ChemDraw.Document.6.0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247900"/>
                        <a:ext cx="7488238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C81B2E3-90EC-4000-BDE6-9B579C82EF4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8F42AA9-4581-44C0-A163-E13B00E90EA9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993D8D21-1B7A-403E-B435-9C644071C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838" y="3441700"/>
            <a:ext cx="8064500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ts val="2800"/>
              </a:lnSpc>
            </a:pPr>
            <a:r>
              <a:rPr lang="zh-CN" altLang="en-US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反应机理：</a:t>
            </a:r>
          </a:p>
        </p:txBody>
      </p:sp>
      <p:graphicFrame>
        <p:nvGraphicFramePr>
          <p:cNvPr id="27" name="Object 12">
            <a:extLst>
              <a:ext uri="{FF2B5EF4-FFF2-40B4-BE49-F238E27FC236}">
                <a16:creationId xmlns:a16="http://schemas.microsoft.com/office/drawing/2014/main" id="{0017716D-3662-48D7-868D-3BA211A4C0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" y="4327525"/>
          <a:ext cx="1068388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85" name="CS ChemDraw Drawing" r:id="rId5" imgW="1069340" imgH="624840" progId="ChemDraw.Document.4.5">
                  <p:embed/>
                </p:oleObj>
              </mc:Choice>
              <mc:Fallback>
                <p:oleObj name="CS ChemDraw Drawing" r:id="rId5" imgW="1069340" imgH="624840" progId="ChemDraw.Document.4.5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4327525"/>
                        <a:ext cx="1068388" cy="623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 Box 14">
            <a:extLst>
              <a:ext uri="{FF2B5EF4-FFF2-40B4-BE49-F238E27FC236}">
                <a16:creationId xmlns:a16="http://schemas.microsoft.com/office/drawing/2014/main" id="{F768C0AB-B060-488B-9BA4-618FE8817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4632325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</a:rPr>
              <a:t>+ H</a:t>
            </a:r>
            <a:r>
              <a:rPr lang="en-US" altLang="zh-CN" baseline="30000">
                <a:solidFill>
                  <a:srgbClr val="FF0000"/>
                </a:solidFill>
              </a:rPr>
              <a:t>+</a:t>
            </a:r>
            <a:endParaRPr lang="en-US" altLang="zh-CN">
              <a:solidFill>
                <a:srgbClr val="FF0000"/>
              </a:solidFill>
            </a:endParaRPr>
          </a:p>
        </p:txBody>
      </p:sp>
      <p:graphicFrame>
        <p:nvGraphicFramePr>
          <p:cNvPr id="29" name="Object 15">
            <a:extLst>
              <a:ext uri="{FF2B5EF4-FFF2-40B4-BE49-F238E27FC236}">
                <a16:creationId xmlns:a16="http://schemas.microsoft.com/office/drawing/2014/main" id="{FA3ACA26-0E47-485B-BD44-EBFE006B77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4708525"/>
          <a:ext cx="91440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86" name="CS ChemDraw Drawing" r:id="rId7" imgW="535940" imgH="198120" progId="ChemDraw.Document.4.5">
                  <p:embed/>
                </p:oleObj>
              </mc:Choice>
              <mc:Fallback>
                <p:oleObj name="CS ChemDraw Drawing" r:id="rId7" imgW="535940" imgH="198120" progId="ChemDraw.Document.4.5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4708525"/>
                        <a:ext cx="914400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 Box 16">
            <a:extLst>
              <a:ext uri="{FF2B5EF4-FFF2-40B4-BE49-F238E27FC236}">
                <a16:creationId xmlns:a16="http://schemas.microsoft.com/office/drawing/2014/main" id="{385F4DCD-BDD5-4EAE-8052-FACFD14D2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479925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FF0000"/>
                </a:solidFill>
              </a:rPr>
              <a:t>快</a:t>
            </a:r>
            <a:endParaRPr lang="zh-CN" altLang="en-US" sz="2400"/>
          </a:p>
        </p:txBody>
      </p:sp>
      <p:graphicFrame>
        <p:nvGraphicFramePr>
          <p:cNvPr id="31" name="Object 17">
            <a:extLst>
              <a:ext uri="{FF2B5EF4-FFF2-40B4-BE49-F238E27FC236}">
                <a16:creationId xmlns:a16="http://schemas.microsoft.com/office/drawing/2014/main" id="{FFE00E54-B6F6-4DD7-A65B-74FC9FF8B19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39000" y="4632325"/>
          <a:ext cx="160020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87" name="CS ChemDraw Drawing" r:id="rId9" imgW="535940" imgH="198120" progId="ChemDraw.Document.4.5">
                  <p:embed/>
                </p:oleObj>
              </mc:Choice>
              <mc:Fallback>
                <p:oleObj name="CS ChemDraw Drawing" r:id="rId9" imgW="535940" imgH="198120" progId="ChemDraw.Document.4.5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4632325"/>
                        <a:ext cx="1600200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 Box 18">
            <a:extLst>
              <a:ext uri="{FF2B5EF4-FFF2-40B4-BE49-F238E27FC236}">
                <a16:creationId xmlns:a16="http://schemas.microsoft.com/office/drawing/2014/main" id="{78BE817C-4DC8-48CC-A9B9-F16E0B61B4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4403725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009900"/>
                </a:solidFill>
              </a:rPr>
              <a:t>-H</a:t>
            </a:r>
            <a:r>
              <a:rPr lang="zh-CN" altLang="en-US">
                <a:solidFill>
                  <a:srgbClr val="009900"/>
                </a:solidFill>
              </a:rPr>
              <a:t>， 慢</a:t>
            </a:r>
            <a:endParaRPr lang="zh-CN" altLang="en-US">
              <a:solidFill>
                <a:srgbClr val="FF0000"/>
              </a:solidFill>
            </a:endParaRPr>
          </a:p>
        </p:txBody>
      </p:sp>
      <p:graphicFrame>
        <p:nvGraphicFramePr>
          <p:cNvPr id="33" name="Object 19">
            <a:extLst>
              <a:ext uri="{FF2B5EF4-FFF2-40B4-BE49-F238E27FC236}">
                <a16:creationId xmlns:a16="http://schemas.microsoft.com/office/drawing/2014/main" id="{2ADD448C-14C3-4553-B56B-D431FD612B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" y="5318125"/>
          <a:ext cx="4691063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88" name="CS ChemDraw Drawing" r:id="rId10" imgW="4691380" imgH="657860" progId="ChemDraw.Document.4.5">
                  <p:embed/>
                </p:oleObj>
              </mc:Choice>
              <mc:Fallback>
                <p:oleObj name="CS ChemDraw Drawing" r:id="rId10" imgW="4691380" imgH="657860" progId="ChemDraw.Document.4.5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5318125"/>
                        <a:ext cx="4691063" cy="65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20">
            <a:extLst>
              <a:ext uri="{FF2B5EF4-FFF2-40B4-BE49-F238E27FC236}">
                <a16:creationId xmlns:a16="http://schemas.microsoft.com/office/drawing/2014/main" id="{0CB3CE29-CDB4-4107-8B85-AEA498155DA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10200" y="5699125"/>
          <a:ext cx="990600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89" name="CS ChemDraw Drawing" r:id="rId12" imgW="599440" imgH="198120" progId="ChemDraw.Document.4.5">
                  <p:embed/>
                </p:oleObj>
              </mc:Choice>
              <mc:Fallback>
                <p:oleObj name="CS ChemDraw Drawing" r:id="rId12" imgW="599440" imgH="198120" progId="ChemDraw.Document.4.5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5699125"/>
                        <a:ext cx="990600" cy="32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 Box 21">
            <a:extLst>
              <a:ext uri="{FF2B5EF4-FFF2-40B4-BE49-F238E27FC236}">
                <a16:creationId xmlns:a16="http://schemas.microsoft.com/office/drawing/2014/main" id="{2E048CC4-029B-4DE9-AA60-DFEA704F28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5470525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chemeClr val="accent2"/>
                </a:solidFill>
              </a:rPr>
              <a:t>-HBr</a:t>
            </a:r>
          </a:p>
        </p:txBody>
      </p:sp>
      <p:graphicFrame>
        <p:nvGraphicFramePr>
          <p:cNvPr id="36" name="Object 30">
            <a:extLst>
              <a:ext uri="{FF2B5EF4-FFF2-40B4-BE49-F238E27FC236}">
                <a16:creationId xmlns:a16="http://schemas.microsoft.com/office/drawing/2014/main" id="{A6A610CE-2012-4C53-8032-B9824168ED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7000" y="5394325"/>
          <a:ext cx="1325563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90" name="CS ChemDraw Drawing" r:id="rId14" imgW="1325880" imgH="586740" progId="ChemDraw.Document.4.5">
                  <p:embed/>
                </p:oleObj>
              </mc:Choice>
              <mc:Fallback>
                <p:oleObj name="CS ChemDraw Drawing" r:id="rId14" imgW="1325880" imgH="586740" progId="ChemDraw.Document.4.5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5394325"/>
                        <a:ext cx="1325563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2">
            <a:extLst>
              <a:ext uri="{FF2B5EF4-FFF2-40B4-BE49-F238E27FC236}">
                <a16:creationId xmlns:a16="http://schemas.microsoft.com/office/drawing/2014/main" id="{3E32BF95-787A-47EE-A290-D22A615A03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76600" y="4327525"/>
          <a:ext cx="3987800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91" name="CS ChemDraw Drawing" r:id="rId16" imgW="3987800" imgH="891540" progId="ChemDraw.Document.4.5">
                  <p:embed/>
                </p:oleObj>
              </mc:Choice>
              <mc:Fallback>
                <p:oleObj name="CS ChemDraw Drawing" r:id="rId16" imgW="3987800" imgH="891540" progId="ChemDraw.Document.4.5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4327525"/>
                        <a:ext cx="3987800" cy="890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3">
            <a:extLst>
              <a:ext uri="{FF2B5EF4-FFF2-40B4-BE49-F238E27FC236}">
                <a16:creationId xmlns:a16="http://schemas.microsoft.com/office/drawing/2014/main" id="{4C5D11B6-8DB5-4CF2-9157-85D255C2A3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946525"/>
            <a:ext cx="8534400" cy="2362200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11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11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411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650" grpId="0"/>
      <p:bldP spid="411657" grpId="0"/>
      <p:bldP spid="11" grpId="0"/>
      <p:bldP spid="28" grpId="0" autoUpdateAnimBg="0"/>
      <p:bldP spid="30" grpId="0" autoUpdateAnimBg="0"/>
      <p:bldP spid="32" grpId="0" autoUpdateAnimBg="0"/>
      <p:bldP spid="35" grpId="0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1A57FC2-8817-44B6-A7DF-4EB93D95D0D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22DD5F2-2F7A-4F96-8FB4-A082C123E0BB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A57D01-F5EC-4BDA-8B37-245545A2C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FE07E4-DEF3-439F-8F3F-0A13E15526FC}" type="slidenum">
              <a:rPr lang="en-US" altLang="zh-CN" smtClean="0"/>
              <a:pPr>
                <a:defRPr/>
              </a:pPr>
              <a:t>53</a:t>
            </a:fld>
            <a:endParaRPr lang="en-US" altLang="zh-CN"/>
          </a:p>
        </p:txBody>
      </p:sp>
      <p:sp>
        <p:nvSpPr>
          <p:cNvPr id="61444" name="文本框 15">
            <a:extLst>
              <a:ext uri="{FF2B5EF4-FFF2-40B4-BE49-F238E27FC236}">
                <a16:creationId xmlns:a16="http://schemas.microsoft.com/office/drawing/2014/main" id="{4CF72F8A-189D-4689-B9BD-7DCBB6D747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338" y="3386138"/>
            <a:ext cx="4572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c. </a:t>
            </a:r>
            <a:r>
              <a:rPr lang="zh-CN" altLang="en-US" sz="2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卤代活性：</a:t>
            </a:r>
            <a:endParaRPr lang="zh-CN" altLang="en-US" sz="2400"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69667DD0-8B8B-42A0-9B78-56DFB02BE24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95375" y="3929063"/>
          <a:ext cx="6716713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8" name="CS ChemDraw Drawing" r:id="rId3" imgW="2896735" imgH="220536" progId="ChemDraw.Document.6.0">
                  <p:embed/>
                </p:oleObj>
              </mc:Choice>
              <mc:Fallback>
                <p:oleObj name="CS ChemDraw Drawing" r:id="rId3" imgW="2896735" imgH="220536" progId="ChemDraw.Document.6.0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5375" y="3929063"/>
                        <a:ext cx="6716713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3">
            <a:extLst>
              <a:ext uri="{FF2B5EF4-FFF2-40B4-BE49-F238E27FC236}">
                <a16:creationId xmlns:a16="http://schemas.microsoft.com/office/drawing/2014/main" id="{5A1701BD-0C4B-4A40-89D6-F9FC7681B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338" y="1227138"/>
            <a:ext cx="8823325" cy="86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的引入使羰基氧上电子云密度降低，进一步质子化生成烯醇式困难，所以反应可以停留在单卤代产物。</a:t>
            </a:r>
          </a:p>
        </p:txBody>
      </p:sp>
      <p:pic>
        <p:nvPicPr>
          <p:cNvPr id="61447" name="图片 10">
            <a:extLst>
              <a:ext uri="{FF2B5EF4-FFF2-40B4-BE49-F238E27FC236}">
                <a16:creationId xmlns:a16="http://schemas.microsoft.com/office/drawing/2014/main" id="{EF0E02F6-165E-4A98-8B63-3C1EF849A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5573713"/>
            <a:ext cx="8675687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8" name="文本框 11">
            <a:extLst>
              <a:ext uri="{FF2B5EF4-FFF2-40B4-BE49-F238E27FC236}">
                <a16:creationId xmlns:a16="http://schemas.microsoft.com/office/drawing/2014/main" id="{BB497653-EF28-4C1B-9778-160E20B5A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4610100"/>
            <a:ext cx="859155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d. </a:t>
            </a:r>
            <a:r>
              <a:rPr lang="zh-CN" altLang="en-US" sz="2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醛类直接卤化，常被氧化成酸，可以将醛形成缩醛后再卤化，然后水解缩醛，得</a:t>
            </a: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α-</a:t>
            </a:r>
            <a:r>
              <a:rPr lang="zh-CN" altLang="en-US" sz="2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卤代醛。</a:t>
            </a:r>
          </a:p>
        </p:txBody>
      </p:sp>
      <p:sp>
        <p:nvSpPr>
          <p:cNvPr id="61449" name="文本框 13">
            <a:extLst>
              <a:ext uri="{FF2B5EF4-FFF2-40B4-BE49-F238E27FC236}">
                <a16:creationId xmlns:a16="http://schemas.microsoft.com/office/drawing/2014/main" id="{19CF0375-EE2A-4080-94B5-EFC991BDC7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363" y="260350"/>
            <a:ext cx="45720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 b="1">
                <a:solidFill>
                  <a:srgbClr val="006600"/>
                </a:solidFill>
                <a:ea typeface="黑体" panose="02010609060101010101" pitchFamily="49" charset="-122"/>
              </a:rPr>
              <a:t>注意：</a:t>
            </a:r>
          </a:p>
        </p:txBody>
      </p:sp>
      <p:sp>
        <p:nvSpPr>
          <p:cNvPr id="61450" name="文本框 15">
            <a:extLst>
              <a:ext uri="{FF2B5EF4-FFF2-40B4-BE49-F238E27FC236}">
                <a16:creationId xmlns:a16="http://schemas.microsoft.com/office/drawing/2014/main" id="{6668C55B-F3B6-490A-B13C-F5584A1166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363" y="836613"/>
            <a:ext cx="4572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a. </a:t>
            </a:r>
            <a:r>
              <a:rPr lang="zh-CN" altLang="en-US" sz="2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单卤代：</a:t>
            </a:r>
            <a:endParaRPr lang="zh-CN" altLang="en-US" sz="2400"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1451" name="文本框 17">
            <a:extLst>
              <a:ext uri="{FF2B5EF4-FFF2-40B4-BE49-F238E27FC236}">
                <a16:creationId xmlns:a16="http://schemas.microsoft.com/office/drawing/2014/main" id="{4BC88D45-40E5-4D76-BB91-FA23DE4483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363" y="2176463"/>
            <a:ext cx="87503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b. </a:t>
            </a:r>
            <a:r>
              <a:rPr lang="zh-CN" altLang="en-US" sz="2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通常不加酸，或加极少量的酸</a:t>
            </a:r>
            <a:endParaRPr lang="en-US" altLang="zh-CN" sz="24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因为起始反应产生酸，可起催化作用</a:t>
            </a:r>
            <a:r>
              <a:rPr lang="en-US" altLang="zh-CN" b="1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b="1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自催化反应。</a:t>
            </a:r>
            <a:endParaRPr lang="zh-CN" altLang="en-US">
              <a:solidFill>
                <a:srgbClr val="7030A0"/>
              </a:solidFill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4B4CB41-CCB5-48F0-8423-E4CC475F568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3095B08-2535-4279-B7F1-3C2239C2AFB1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667B3C1-FE0F-43D8-B726-0AE0398A6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A31A5A-CD67-4649-8440-D3D1F8D25A08}" type="slidenum">
              <a:rPr lang="en-US" altLang="zh-CN" smtClean="0"/>
              <a:pPr>
                <a:defRPr/>
              </a:pPr>
              <a:t>54</a:t>
            </a:fld>
            <a:endParaRPr lang="en-US" altLang="zh-CN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AFA803F6-320A-4892-B3ED-437C81C20C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552450"/>
            <a:ext cx="394493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2) </a:t>
            </a:r>
            <a:r>
              <a:rPr lang="zh-CN" altLang="en-US" sz="24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碱催化卤代</a:t>
            </a:r>
            <a:r>
              <a:rPr lang="en-US" altLang="zh-CN" sz="24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zh-CN" altLang="en-US" sz="24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多卤代产物</a:t>
            </a:r>
            <a:r>
              <a:rPr lang="en-US" altLang="zh-CN" sz="24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))</a:t>
            </a:r>
            <a:endParaRPr lang="zh-CN" altLang="en-US" sz="24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9380F50A-6713-4A0D-8962-36FDD6CF2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1220788"/>
            <a:ext cx="8064500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>
                <a:solidFill>
                  <a:schemeClr val="tx2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zh-CN" altLang="en-US" sz="2400">
                <a:solidFill>
                  <a:schemeClr val="tx2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醛、酮的</a:t>
            </a:r>
            <a:r>
              <a:rPr lang="en-US" altLang="zh-CN" sz="2400">
                <a:solidFill>
                  <a:schemeClr val="tx2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α-H</a:t>
            </a:r>
            <a:r>
              <a:rPr lang="zh-CN" altLang="en-US" sz="2400">
                <a:solidFill>
                  <a:schemeClr val="tx2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易被卤素取代生成</a:t>
            </a:r>
            <a:r>
              <a:rPr lang="en-US" altLang="zh-CN" sz="2400">
                <a:solidFill>
                  <a:schemeClr val="tx2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α-</a:t>
            </a:r>
            <a:r>
              <a:rPr lang="zh-CN" altLang="en-US" sz="2400">
                <a:solidFill>
                  <a:schemeClr val="tx2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卤代醛、酮，特别是在碱溶液中，反应能很顺利的进行。</a:t>
            </a:r>
          </a:p>
        </p:txBody>
      </p:sp>
      <p:graphicFrame>
        <p:nvGraphicFramePr>
          <p:cNvPr id="6" name="Object 15">
            <a:extLst>
              <a:ext uri="{FF2B5EF4-FFF2-40B4-BE49-F238E27FC236}">
                <a16:creationId xmlns:a16="http://schemas.microsoft.com/office/drawing/2014/main" id="{FA8DD910-E159-4D50-BCD7-EC4FD68C6C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14538" y="2352675"/>
          <a:ext cx="5114925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8" name="CS ChemDraw Drawing" r:id="rId3" imgW="3472789" imgH="485611" progId="ChemDraw.Document.6.0">
                  <p:embed/>
                </p:oleObj>
              </mc:Choice>
              <mc:Fallback>
                <p:oleObj name="CS ChemDraw Drawing" r:id="rId3" imgW="3472789" imgH="485611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4538" y="2352675"/>
                        <a:ext cx="5114925" cy="71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030">
            <a:extLst>
              <a:ext uri="{FF2B5EF4-FFF2-40B4-BE49-F238E27FC236}">
                <a16:creationId xmlns:a16="http://schemas.microsoft.com/office/drawing/2014/main" id="{A8AFF877-EFE0-465F-B247-BCEBF6DC52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3881438"/>
          <a:ext cx="1068388" cy="62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9" name="CS ChemDraw Drawing" r:id="rId5" imgW="1069340" imgH="624840" progId="ChemDraw.Document.4.5">
                  <p:embed/>
                </p:oleObj>
              </mc:Choice>
              <mc:Fallback>
                <p:oleObj name="CS ChemDraw Drawing" r:id="rId5" imgW="1069340" imgH="624840" progId="ChemDraw.Document.4.5">
                  <p:embed/>
                  <p:pic>
                    <p:nvPicPr>
                      <p:cNvPr id="0" name="Object 10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881438"/>
                        <a:ext cx="1068388" cy="623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039">
            <a:extLst>
              <a:ext uri="{FF2B5EF4-FFF2-40B4-BE49-F238E27FC236}">
                <a16:creationId xmlns:a16="http://schemas.microsoft.com/office/drawing/2014/main" id="{DD902A72-6720-477E-8616-C62428B4B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4186238"/>
            <a:ext cx="7778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00"/>
                </a:solidFill>
              </a:rPr>
              <a:t>+ </a:t>
            </a:r>
            <a:r>
              <a:rPr lang="en-US" altLang="zh-CN" baseline="30000">
                <a:solidFill>
                  <a:srgbClr val="FF0000"/>
                </a:solidFill>
              </a:rPr>
              <a:t>-</a:t>
            </a:r>
            <a:r>
              <a:rPr lang="en-US" altLang="zh-CN">
                <a:solidFill>
                  <a:srgbClr val="FF0000"/>
                </a:solidFill>
              </a:rPr>
              <a:t>OH</a:t>
            </a:r>
            <a:endParaRPr lang="en-US" altLang="zh-CN" sz="2000" baseline="30000">
              <a:solidFill>
                <a:srgbClr val="FF0000"/>
              </a:solidFill>
            </a:endParaRPr>
          </a:p>
        </p:txBody>
      </p:sp>
      <p:graphicFrame>
        <p:nvGraphicFramePr>
          <p:cNvPr id="10" name="Object 1040">
            <a:extLst>
              <a:ext uri="{FF2B5EF4-FFF2-40B4-BE49-F238E27FC236}">
                <a16:creationId xmlns:a16="http://schemas.microsoft.com/office/drawing/2014/main" id="{45616858-309B-4139-B2F0-55DBC7B154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95600" y="4186238"/>
          <a:ext cx="91440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0" name="CS ChemDraw Drawing" r:id="rId7" imgW="535940" imgH="198120" progId="ChemDraw.Document.4.5">
                  <p:embed/>
                </p:oleObj>
              </mc:Choice>
              <mc:Fallback>
                <p:oleObj name="CS ChemDraw Drawing" r:id="rId7" imgW="535940" imgH="198120" progId="ChemDraw.Document.4.5">
                  <p:embed/>
                  <p:pic>
                    <p:nvPicPr>
                      <p:cNvPr id="0" name="Object 10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4186238"/>
                        <a:ext cx="914400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41">
            <a:extLst>
              <a:ext uri="{FF2B5EF4-FFF2-40B4-BE49-F238E27FC236}">
                <a16:creationId xmlns:a16="http://schemas.microsoft.com/office/drawing/2014/main" id="{3908D100-D006-4D15-9BC8-C5D0C900F2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957638"/>
            <a:ext cx="838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9900"/>
                </a:solidFill>
              </a:rPr>
              <a:t>-H, </a:t>
            </a:r>
            <a:r>
              <a:rPr lang="zh-CN" altLang="en-US">
                <a:solidFill>
                  <a:srgbClr val="009900"/>
                </a:solidFill>
              </a:rPr>
              <a:t>慢</a:t>
            </a:r>
            <a:endParaRPr lang="zh-CN" altLang="en-US">
              <a:solidFill>
                <a:srgbClr val="FF0000"/>
              </a:solidFill>
            </a:endParaRPr>
          </a:p>
        </p:txBody>
      </p:sp>
      <p:graphicFrame>
        <p:nvGraphicFramePr>
          <p:cNvPr id="12" name="Object 1042">
            <a:extLst>
              <a:ext uri="{FF2B5EF4-FFF2-40B4-BE49-F238E27FC236}">
                <a16:creationId xmlns:a16="http://schemas.microsoft.com/office/drawing/2014/main" id="{8F8578D5-1230-49E9-9474-B310488805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15000" y="5100638"/>
          <a:ext cx="2003425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1" name="CS ChemDraw Drawing" r:id="rId9" imgW="2004060" imgH="574040" progId="ChemDraw.Document.4.5">
                  <p:embed/>
                </p:oleObj>
              </mc:Choice>
              <mc:Fallback>
                <p:oleObj name="CS ChemDraw Drawing" r:id="rId9" imgW="2004060" imgH="574040" progId="ChemDraw.Document.4.5">
                  <p:embed/>
                  <p:pic>
                    <p:nvPicPr>
                      <p:cNvPr id="0" name="Object 10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5100638"/>
                        <a:ext cx="2003425" cy="573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043">
            <a:extLst>
              <a:ext uri="{FF2B5EF4-FFF2-40B4-BE49-F238E27FC236}">
                <a16:creationId xmlns:a16="http://schemas.microsoft.com/office/drawing/2014/main" id="{B40DF156-8171-47CA-9E49-2D9F83AE16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86200" y="3881438"/>
          <a:ext cx="4583113" cy="76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2" name="CS ChemDraw Drawing" r:id="rId11" imgW="4582160" imgH="767080" progId="ChemDraw.Document.4.5">
                  <p:embed/>
                </p:oleObj>
              </mc:Choice>
              <mc:Fallback>
                <p:oleObj name="CS ChemDraw Drawing" r:id="rId11" imgW="4582160" imgH="767080" progId="ChemDraw.Document.4.5">
                  <p:embed/>
                  <p:pic>
                    <p:nvPicPr>
                      <p:cNvPr id="0" name="Object 10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3881438"/>
                        <a:ext cx="4583113" cy="766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047">
            <a:extLst>
              <a:ext uri="{FF2B5EF4-FFF2-40B4-BE49-F238E27FC236}">
                <a16:creationId xmlns:a16="http://schemas.microsoft.com/office/drawing/2014/main" id="{06F59977-0902-4990-84C9-33EC13A62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3500438"/>
            <a:ext cx="8229600" cy="2743200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 autoUpdateAnimBg="0"/>
      <p:bldP spid="11" grpId="0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341E9BA-B549-4F4B-B554-100BFDB4892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25EC703-3BCD-4207-B945-EBE69AD12AA6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66C2182-F3C8-4703-90B9-D16CA7121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E96977-7950-44DD-AF17-7733C5A456D2}" type="slidenum">
              <a:rPr lang="en-US" altLang="zh-CN" smtClean="0"/>
              <a:pPr>
                <a:defRPr/>
              </a:pPr>
              <a:t>55</a:t>
            </a:fld>
            <a:endParaRPr lang="en-US" altLang="zh-CN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5C370A05-FCB1-4944-9BB2-B9BC775564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" y="1341438"/>
            <a:ext cx="8626475" cy="1163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由于卤素的吸电子作用，一卤代产物中连接卤素碳上的氢的酸性增强，更容易生成烯醇负离子，反应难以停留在一卤代阶段，将进一步发生多卤代反应，如果原料是甲基酮，则将发生进一步反应，并断键生成卤仿。</a:t>
            </a:r>
          </a:p>
        </p:txBody>
      </p:sp>
      <p:sp>
        <p:nvSpPr>
          <p:cNvPr id="63493" name="文本框 4">
            <a:extLst>
              <a:ext uri="{FF2B5EF4-FFF2-40B4-BE49-F238E27FC236}">
                <a16:creationId xmlns:a16="http://schemas.microsoft.com/office/drawing/2014/main" id="{A71AC50E-DB89-4716-8BE4-78682F5062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363" y="260350"/>
            <a:ext cx="45720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 b="1">
                <a:solidFill>
                  <a:srgbClr val="006600"/>
                </a:solidFill>
                <a:ea typeface="黑体" panose="02010609060101010101" pitchFamily="49" charset="-122"/>
              </a:rPr>
              <a:t>注意：</a:t>
            </a:r>
          </a:p>
        </p:txBody>
      </p:sp>
      <p:sp>
        <p:nvSpPr>
          <p:cNvPr id="63494" name="文本框 5">
            <a:extLst>
              <a:ext uri="{FF2B5EF4-FFF2-40B4-BE49-F238E27FC236}">
                <a16:creationId xmlns:a16="http://schemas.microsoft.com/office/drawing/2014/main" id="{4F3B8A8B-B24E-44EF-9D2C-EBE4AE7EEC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363" y="836613"/>
            <a:ext cx="4572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a. </a:t>
            </a:r>
            <a:r>
              <a:rPr lang="zh-CN" altLang="en-US" sz="2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多卤代：</a:t>
            </a:r>
            <a:endParaRPr lang="zh-CN" altLang="en-US" sz="2400"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3495" name="文本框 6">
            <a:extLst>
              <a:ext uri="{FF2B5EF4-FFF2-40B4-BE49-F238E27FC236}">
                <a16:creationId xmlns:a16="http://schemas.microsoft.com/office/drawing/2014/main" id="{3CA953C8-2A74-4212-880F-761DE37D37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363" y="3860800"/>
            <a:ext cx="8750300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b. </a:t>
            </a:r>
            <a:r>
              <a:rPr lang="zh-CN" altLang="en-US" sz="2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碱用量必须超过</a:t>
            </a: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1mol</a:t>
            </a:r>
          </a:p>
          <a:p>
            <a:pPr>
              <a:lnSpc>
                <a:spcPct val="150000"/>
              </a:lnSpc>
            </a:pPr>
            <a:r>
              <a:rPr lang="zh-CN" altLang="en-US" b="1">
                <a:solidFill>
                  <a:srgbClr val="7030A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除了催化作用外，还必须不断中和反应中产生的酸。</a:t>
            </a:r>
            <a:endParaRPr lang="zh-CN" altLang="en-US">
              <a:solidFill>
                <a:srgbClr val="7030A0"/>
              </a:solidFill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3496" name="文本框 15">
            <a:extLst>
              <a:ext uri="{FF2B5EF4-FFF2-40B4-BE49-F238E27FC236}">
                <a16:creationId xmlns:a16="http://schemas.microsoft.com/office/drawing/2014/main" id="{536602A3-9433-4E64-B1CB-7022B1187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338" y="5062538"/>
            <a:ext cx="4572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c. </a:t>
            </a:r>
            <a:r>
              <a:rPr lang="zh-CN" altLang="en-US" sz="2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卤代活性：</a:t>
            </a:r>
            <a:endParaRPr lang="zh-CN" altLang="en-US" sz="2400"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3497" name="文本框 10">
            <a:extLst>
              <a:ext uri="{FF2B5EF4-FFF2-40B4-BE49-F238E27FC236}">
                <a16:creationId xmlns:a16="http://schemas.microsoft.com/office/drawing/2014/main" id="{5EDF4ED6-2953-4F1E-9CF1-8DA98274D1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950" y="5667375"/>
            <a:ext cx="71501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RCOCHR</a:t>
            </a:r>
            <a:r>
              <a:rPr lang="en-US" altLang="zh-CN" sz="3200" baseline="-250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3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&lt;  RCOCH</a:t>
            </a:r>
            <a:r>
              <a:rPr lang="en-US" altLang="zh-CN" sz="3200" baseline="-250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32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  &lt;  RCOCH</a:t>
            </a:r>
            <a:r>
              <a:rPr lang="en-US" altLang="zh-CN" sz="3200" baseline="-250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lang="en-US" altLang="zh-CN" sz="3200" baseline="-250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2" name="Object 15">
            <a:extLst>
              <a:ext uri="{FF2B5EF4-FFF2-40B4-BE49-F238E27FC236}">
                <a16:creationId xmlns:a16="http://schemas.microsoft.com/office/drawing/2014/main" id="{C3B91DDF-F999-4FE0-8FCB-D7FBCC5F72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06538" y="2779713"/>
          <a:ext cx="6130925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5" name="CS ChemDraw Drawing" r:id="rId3" imgW="4786592" imgH="674834" progId="ChemDraw.Document.6.0">
                  <p:embed/>
                </p:oleObj>
              </mc:Choice>
              <mc:Fallback>
                <p:oleObj name="CS ChemDraw Drawing" r:id="rId3" imgW="4786592" imgH="674834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6538" y="2779713"/>
                        <a:ext cx="6130925" cy="865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35BB8DE0-83EB-42DC-9864-04DD61BE72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447800"/>
            <a:ext cx="2228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>
                <a:solidFill>
                  <a:schemeClr val="accent1"/>
                </a:solidFill>
              </a:rPr>
              <a:t>酸催化的反应机理</a:t>
            </a: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3551DAA9-7A7E-4951-8381-226BC38A76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1371600"/>
            <a:ext cx="22240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>
                <a:solidFill>
                  <a:schemeClr val="accent1"/>
                </a:solidFill>
              </a:rPr>
              <a:t>碱催化的反应机理</a:t>
            </a:r>
          </a:p>
        </p:txBody>
      </p:sp>
      <p:sp>
        <p:nvSpPr>
          <p:cNvPr id="84996" name="Rectangle 4">
            <a:extLst>
              <a:ext uri="{FF2B5EF4-FFF2-40B4-BE49-F238E27FC236}">
                <a16:creationId xmlns:a16="http://schemas.microsoft.com/office/drawing/2014/main" id="{4F8A64BA-AB91-4456-8D73-84B954EFB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057400"/>
            <a:ext cx="4038600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1.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只要加极少量的酸，因为反应一开始就会产生酸，此酸就能自动起催化作用。因此反应有一个诱导期，一旦酸产生，反应就会很快发生。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2. </a:t>
            </a:r>
            <a:r>
              <a:rPr lang="zh-CN" altLang="en-US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对于不对称的酮，卤化反应的优先次序是： （关键是形成烯醇式）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              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COCHR</a:t>
            </a:r>
            <a:r>
              <a:rPr lang="en-US" altLang="zh-CN" baseline="-250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&gt; COCH</a:t>
            </a:r>
            <a:r>
              <a:rPr lang="en-US" altLang="zh-CN" baseline="-250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 &gt; COCH</a:t>
            </a:r>
            <a:r>
              <a:rPr lang="en-US" altLang="zh-CN" baseline="-250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lang="en-US" altLang="zh-CN" baseline="-250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3.    V</a:t>
            </a:r>
            <a:r>
              <a:rPr lang="zh-CN" altLang="en-US" baseline="-2500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一元卤化 </a:t>
            </a:r>
            <a:r>
              <a:rPr lang="en-US" altLang="zh-CN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&gt; V</a:t>
            </a:r>
            <a:r>
              <a:rPr lang="zh-CN" altLang="en-US" baseline="-2500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二元卤化 </a:t>
            </a:r>
            <a:r>
              <a:rPr lang="en-US" altLang="zh-CN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&gt; V</a:t>
            </a:r>
            <a:r>
              <a:rPr lang="zh-CN" altLang="en-US" baseline="-2500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三元卤化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baseline="-2500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通过控制卤素的用量，可将卤化反应控制在一元、二元、三元阶段。</a:t>
            </a:r>
          </a:p>
        </p:txBody>
      </p:sp>
      <p:sp>
        <p:nvSpPr>
          <p:cNvPr id="84997" name="Rectangle 5">
            <a:extLst>
              <a:ext uri="{FF2B5EF4-FFF2-40B4-BE49-F238E27FC236}">
                <a16:creationId xmlns:a16="http://schemas.microsoft.com/office/drawing/2014/main" id="{4408919B-5022-4A84-94EF-5ADE158D2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1981200"/>
            <a:ext cx="3733800" cy="393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1. 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碱催化时。碱用量必须超过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1mol,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因为除了催化作用外，还必须不断中和反应中产生的酸。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endParaRPr lang="zh-CN" altLang="en-US">
              <a:solidFill>
                <a:srgbClr val="A5002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2. </a:t>
            </a:r>
            <a:r>
              <a:rPr lang="zh-CN" altLang="en-US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对于不对称的酮，卤化反应的优先次序是： （关键是夺取</a:t>
            </a:r>
            <a:r>
              <a:rPr lang="zh-CN" altLang="en-US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</a:t>
            </a:r>
            <a:r>
              <a:rPr lang="en-US" altLang="zh-CN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-H</a:t>
            </a:r>
            <a:r>
              <a:rPr lang="zh-CN" altLang="en-US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      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COCHR</a:t>
            </a:r>
            <a:r>
              <a:rPr lang="en-US" altLang="zh-CN" baseline="-250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 COCH</a:t>
            </a:r>
            <a:r>
              <a:rPr lang="en-US" altLang="zh-CN" baseline="-250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 &lt; COCH</a:t>
            </a:r>
            <a:r>
              <a:rPr lang="en-US" altLang="zh-CN" baseline="-250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lang="en-US" altLang="zh-CN" baseline="-250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3.    V</a:t>
            </a:r>
            <a:r>
              <a:rPr lang="zh-CN" altLang="en-US" baseline="-2500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一元卤化 </a:t>
            </a:r>
            <a:r>
              <a:rPr lang="en-US" altLang="zh-CN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 V</a:t>
            </a:r>
            <a:r>
              <a:rPr lang="zh-CN" altLang="en-US" baseline="-2500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二元卤化 </a:t>
            </a:r>
            <a:r>
              <a:rPr lang="en-US" altLang="zh-CN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&lt; V</a:t>
            </a:r>
            <a:r>
              <a:rPr lang="zh-CN" altLang="en-US" baseline="-2500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三元卤化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baseline="-2500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zh-CN" altLang="en-US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卤化反应不能控制在一元卤化阶段。</a:t>
            </a:r>
          </a:p>
        </p:txBody>
      </p:sp>
      <p:sp>
        <p:nvSpPr>
          <p:cNvPr id="84998" name="Line 6">
            <a:extLst>
              <a:ext uri="{FF2B5EF4-FFF2-40B4-BE49-F238E27FC236}">
                <a16:creationId xmlns:a16="http://schemas.microsoft.com/office/drawing/2014/main" id="{329EC59F-E5E1-41E9-9142-108AD78BDCE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1371600"/>
            <a:ext cx="0" cy="4572000"/>
          </a:xfrm>
          <a:prstGeom prst="line">
            <a:avLst/>
          </a:prstGeom>
          <a:noFill/>
          <a:ln w="571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999" name="Rectangle 7">
            <a:extLst>
              <a:ext uri="{FF2B5EF4-FFF2-40B4-BE49-F238E27FC236}">
                <a16:creationId xmlns:a16="http://schemas.microsoft.com/office/drawing/2014/main" id="{5636BA93-AE23-4AAC-BDB9-B063E1A64E1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09800" y="304800"/>
            <a:ext cx="4572000" cy="533400"/>
          </a:xfrm>
          <a:solidFill>
            <a:srgbClr val="A50021"/>
          </a:solidFill>
        </p:spPr>
        <p:txBody>
          <a:bodyPr/>
          <a:lstStyle/>
          <a:p>
            <a:r>
              <a:rPr lang="zh-CN" altLang="en-US" sz="3600" b="1">
                <a:solidFill>
                  <a:srgbClr val="FFFF00"/>
                </a:solidFill>
              </a:rPr>
              <a:t>反应机理的讨论</a:t>
            </a:r>
            <a:endParaRPr lang="zh-CN" altLang="en-US" b="1">
              <a:solidFill>
                <a:srgbClr val="FFFF00"/>
              </a:solidFill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4706A39-E072-464B-9F71-2BCEDD6E963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A950D49-5175-4A61-B3D5-7337AEC39422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C1EF612-0B45-44F7-AEE2-9B9EAD51C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54E9F7-A316-4364-9190-E456EB4C72E7}" type="slidenum">
              <a:rPr lang="en-US" altLang="zh-CN" smtClean="0"/>
              <a:pPr>
                <a:defRPr/>
              </a:pPr>
              <a:t>56</a:t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9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9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84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49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49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4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4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49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4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4" grpId="0" autoUpdateAnimBg="0"/>
      <p:bldP spid="84995" grpId="0" autoUpdateAnimBg="0"/>
      <p:bldP spid="84996" grpId="0" autoUpdateAnimBg="0"/>
      <p:bldP spid="84997" grpId="0" autoUpdateAnimBg="0"/>
      <p:bldP spid="84999" grpId="0" animBg="1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6FE6CF7B-EE6A-4A3D-89E9-7B4E5FF698C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352800" y="228600"/>
            <a:ext cx="1828800" cy="762000"/>
          </a:xfrm>
          <a:solidFill>
            <a:srgbClr val="FFFF00"/>
          </a:solidFill>
          <a:effectLst>
            <a:prstShdw prst="shdw13" dist="53882" dir="13500000">
              <a:srgbClr val="808080"/>
            </a:prstShdw>
          </a:effectLst>
        </p:spPr>
        <p:txBody>
          <a:bodyPr/>
          <a:lstStyle/>
          <a:p>
            <a:r>
              <a:rPr lang="zh-CN" altLang="en-US" b="1">
                <a:solidFill>
                  <a:srgbClr val="A50021"/>
                </a:solidFill>
              </a:rPr>
              <a:t>实 例</a:t>
            </a:r>
            <a:endParaRPr lang="zh-CN" altLang="en-US">
              <a:solidFill>
                <a:srgbClr val="A50021"/>
              </a:solidFill>
            </a:endParaRPr>
          </a:p>
        </p:txBody>
      </p:sp>
      <p:graphicFrame>
        <p:nvGraphicFramePr>
          <p:cNvPr id="56323" name="Object 3">
            <a:extLst>
              <a:ext uri="{FF2B5EF4-FFF2-40B4-BE49-F238E27FC236}">
                <a16:creationId xmlns:a16="http://schemas.microsoft.com/office/drawing/2014/main" id="{BE0DA17C-624F-49F9-94BF-960FBACE7C6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5400" y="1295400"/>
          <a:ext cx="419100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11" name="CS ChemDraw Drawing" r:id="rId3" imgW="419100" imgH="795020" progId="ChemDraw.Document.4.5">
                  <p:embed/>
                </p:oleObj>
              </mc:Choice>
              <mc:Fallback>
                <p:oleObj name="CS ChemDraw Drawing" r:id="rId3" imgW="419100" imgH="795020" progId="ChemDraw.Document.4.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295400"/>
                        <a:ext cx="419100" cy="79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4" name="Object 4">
            <a:extLst>
              <a:ext uri="{FF2B5EF4-FFF2-40B4-BE49-F238E27FC236}">
                <a16:creationId xmlns:a16="http://schemas.microsoft.com/office/drawing/2014/main" id="{CEB3558F-A929-4DD9-B938-90F9E338A89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2400" y="1295400"/>
          <a:ext cx="660400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12" name="CS ChemDraw Drawing" r:id="rId5" imgW="660400" imgH="795020" progId="ChemDraw.Document.4.5">
                  <p:embed/>
                </p:oleObj>
              </mc:Choice>
              <mc:Fallback>
                <p:oleObj name="CS ChemDraw Drawing" r:id="rId5" imgW="660400" imgH="795020" progId="ChemDraw.Document.4.5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1295400"/>
                        <a:ext cx="660400" cy="79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5" name="Text Box 5">
            <a:extLst>
              <a:ext uri="{FF2B5EF4-FFF2-40B4-BE49-F238E27FC236}">
                <a16:creationId xmlns:a16="http://schemas.microsoft.com/office/drawing/2014/main" id="{3D8063CB-62A5-42B6-86B6-1A80C153EA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676400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>
                <a:solidFill>
                  <a:schemeClr val="accent2"/>
                </a:solidFill>
              </a:rPr>
              <a:t>*1</a:t>
            </a:r>
          </a:p>
        </p:txBody>
      </p:sp>
      <p:sp>
        <p:nvSpPr>
          <p:cNvPr id="56326" name="Text Box 6">
            <a:extLst>
              <a:ext uri="{FF2B5EF4-FFF2-40B4-BE49-F238E27FC236}">
                <a16:creationId xmlns:a16="http://schemas.microsoft.com/office/drawing/2014/main" id="{F547071F-D128-409A-A7E3-71DC51A623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1676400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chemeClr val="accent2"/>
                </a:solidFill>
              </a:rPr>
              <a:t>+  HCl</a:t>
            </a:r>
          </a:p>
        </p:txBody>
      </p:sp>
      <p:sp>
        <p:nvSpPr>
          <p:cNvPr id="56327" name="Text Box 7">
            <a:extLst>
              <a:ext uri="{FF2B5EF4-FFF2-40B4-BE49-F238E27FC236}">
                <a16:creationId xmlns:a16="http://schemas.microsoft.com/office/drawing/2014/main" id="{43C23654-C54D-41AD-9969-09769A19EB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1676400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chemeClr val="accent2"/>
                </a:solidFill>
              </a:rPr>
              <a:t>+  Cl</a:t>
            </a:r>
            <a:r>
              <a:rPr lang="en-US" altLang="zh-CN" baseline="-25000">
                <a:solidFill>
                  <a:schemeClr val="accent2"/>
                </a:solidFill>
              </a:rPr>
              <a:t>2</a:t>
            </a:r>
            <a:endParaRPr lang="en-US" altLang="zh-CN">
              <a:solidFill>
                <a:schemeClr val="accent2"/>
              </a:solidFill>
            </a:endParaRPr>
          </a:p>
        </p:txBody>
      </p:sp>
      <p:sp>
        <p:nvSpPr>
          <p:cNvPr id="56328" name="Line 8">
            <a:extLst>
              <a:ext uri="{FF2B5EF4-FFF2-40B4-BE49-F238E27FC236}">
                <a16:creationId xmlns:a16="http://schemas.microsoft.com/office/drawing/2014/main" id="{39875205-042F-4D91-BEFB-60A43A92ABA6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1905000"/>
            <a:ext cx="12192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329" name="Text Box 9">
            <a:extLst>
              <a:ext uri="{FF2B5EF4-FFF2-40B4-BE49-F238E27FC236}">
                <a16:creationId xmlns:a16="http://schemas.microsoft.com/office/drawing/2014/main" id="{0ADF6842-F2C8-42E6-B0A6-98004703E2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1524000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chemeClr val="accent2"/>
                </a:solidFill>
              </a:rPr>
              <a:t>H</a:t>
            </a:r>
            <a:r>
              <a:rPr lang="en-US" altLang="zh-CN" baseline="-25000">
                <a:solidFill>
                  <a:schemeClr val="accent2"/>
                </a:solidFill>
              </a:rPr>
              <a:t>2</a:t>
            </a:r>
            <a:r>
              <a:rPr lang="en-US" altLang="zh-CN">
                <a:solidFill>
                  <a:schemeClr val="accent2"/>
                </a:solidFill>
              </a:rPr>
              <a:t>O</a:t>
            </a:r>
            <a:endParaRPr lang="en-US" altLang="zh-CN" sz="2400"/>
          </a:p>
        </p:txBody>
      </p:sp>
      <p:sp>
        <p:nvSpPr>
          <p:cNvPr id="56330" name="Text Box 10">
            <a:extLst>
              <a:ext uri="{FF2B5EF4-FFF2-40B4-BE49-F238E27FC236}">
                <a16:creationId xmlns:a16="http://schemas.microsoft.com/office/drawing/2014/main" id="{F2531E5F-0C03-4432-8E41-3CBA6D1AB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21336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A50021"/>
                </a:solidFill>
              </a:rPr>
              <a:t>61-66%</a:t>
            </a:r>
          </a:p>
        </p:txBody>
      </p:sp>
      <p:sp>
        <p:nvSpPr>
          <p:cNvPr id="56331" name="Rectangle 11">
            <a:extLst>
              <a:ext uri="{FF2B5EF4-FFF2-40B4-BE49-F238E27FC236}">
                <a16:creationId xmlns:a16="http://schemas.microsoft.com/office/drawing/2014/main" id="{08F42B9C-AF5A-4F5D-B57E-674DAF90A3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350520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solidFill>
                  <a:schemeClr val="accent2"/>
                </a:solidFill>
              </a:rPr>
              <a:t>*2</a:t>
            </a:r>
          </a:p>
        </p:txBody>
      </p:sp>
      <p:graphicFrame>
        <p:nvGraphicFramePr>
          <p:cNvPr id="56332" name="Object 12">
            <a:extLst>
              <a:ext uri="{FF2B5EF4-FFF2-40B4-BE49-F238E27FC236}">
                <a16:creationId xmlns:a16="http://schemas.microsoft.com/office/drawing/2014/main" id="{625E3F6B-D2F0-4163-98E2-F775F4E437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1600" y="4876800"/>
          <a:ext cx="1900238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13" name="CS ChemDraw Drawing" r:id="rId7" imgW="1899920" imgH="698500" progId="ChemDraw.Document.4.5">
                  <p:embed/>
                </p:oleObj>
              </mc:Choice>
              <mc:Fallback>
                <p:oleObj name="CS ChemDraw Drawing" r:id="rId7" imgW="1899920" imgH="698500" progId="ChemDraw.Document.4.5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876800"/>
                        <a:ext cx="1900238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33" name="Rectangle 13">
            <a:extLst>
              <a:ext uri="{FF2B5EF4-FFF2-40B4-BE49-F238E27FC236}">
                <a16:creationId xmlns:a16="http://schemas.microsoft.com/office/drawing/2014/main" id="{A1EB7049-CCA4-4B29-BBEB-A38884C19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5105400"/>
            <a:ext cx="7588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tx2"/>
                </a:solidFill>
              </a:rPr>
              <a:t>+  Br</a:t>
            </a:r>
            <a:r>
              <a:rPr lang="en-US" altLang="zh-CN" baseline="-2500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56334" name="Line 14">
            <a:extLst>
              <a:ext uri="{FF2B5EF4-FFF2-40B4-BE49-F238E27FC236}">
                <a16:creationId xmlns:a16="http://schemas.microsoft.com/office/drawing/2014/main" id="{65301B94-E5BD-4C54-9A96-EEB1E1D59049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5334000"/>
            <a:ext cx="990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335" name="Rectangle 15">
            <a:extLst>
              <a:ext uri="{FF2B5EF4-FFF2-40B4-BE49-F238E27FC236}">
                <a16:creationId xmlns:a16="http://schemas.microsoft.com/office/drawing/2014/main" id="{A5ACA1A7-EC97-4157-8BBF-B9DE6B0D3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4953000"/>
            <a:ext cx="806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tx2"/>
                </a:solidFill>
              </a:rPr>
              <a:t>HOAc</a:t>
            </a:r>
          </a:p>
        </p:txBody>
      </p:sp>
      <p:sp>
        <p:nvSpPr>
          <p:cNvPr id="56336" name="Rectangle 16">
            <a:extLst>
              <a:ext uri="{FF2B5EF4-FFF2-40B4-BE49-F238E27FC236}">
                <a16:creationId xmlns:a16="http://schemas.microsoft.com/office/drawing/2014/main" id="{7ED68676-91DA-410D-BFC0-92DE063F4C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5334000"/>
            <a:ext cx="654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tx2"/>
                </a:solidFill>
              </a:rPr>
              <a:t>20</a:t>
            </a:r>
            <a:r>
              <a:rPr lang="en-US" altLang="zh-CN" baseline="30000">
                <a:solidFill>
                  <a:schemeClr val="tx2"/>
                </a:solidFill>
              </a:rPr>
              <a:t>o</a:t>
            </a:r>
            <a:r>
              <a:rPr lang="en-US" altLang="zh-CN">
                <a:solidFill>
                  <a:schemeClr val="tx2"/>
                </a:solidFill>
              </a:rPr>
              <a:t>C</a:t>
            </a:r>
            <a:endParaRPr lang="en-US" altLang="zh-CN">
              <a:solidFill>
                <a:srgbClr val="A50021"/>
              </a:solidFill>
            </a:endParaRPr>
          </a:p>
        </p:txBody>
      </p:sp>
      <p:graphicFrame>
        <p:nvGraphicFramePr>
          <p:cNvPr id="56337" name="Object 17">
            <a:extLst>
              <a:ext uri="{FF2B5EF4-FFF2-40B4-BE49-F238E27FC236}">
                <a16:creationId xmlns:a16="http://schemas.microsoft.com/office/drawing/2014/main" id="{C3C3F125-B048-4AE2-B43E-424B3DAB9B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0" y="4876800"/>
          <a:ext cx="2160588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14" name="CS ChemDraw Drawing" r:id="rId9" imgW="2161540" imgH="698500" progId="ChemDraw.Document.4.5">
                  <p:embed/>
                </p:oleObj>
              </mc:Choice>
              <mc:Fallback>
                <p:oleObj name="CS ChemDraw Drawing" r:id="rId9" imgW="2161540" imgH="698500" progId="ChemDraw.Document.4.5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4876800"/>
                        <a:ext cx="2160588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38" name="Rectangle 18">
            <a:extLst>
              <a:ext uri="{FF2B5EF4-FFF2-40B4-BE49-F238E27FC236}">
                <a16:creationId xmlns:a16="http://schemas.microsoft.com/office/drawing/2014/main" id="{47480DFD-A77B-4216-842F-AF8870A45A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5105400"/>
            <a:ext cx="8604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tx2"/>
                </a:solidFill>
              </a:rPr>
              <a:t>+  HBr</a:t>
            </a:r>
          </a:p>
        </p:txBody>
      </p:sp>
      <p:sp>
        <p:nvSpPr>
          <p:cNvPr id="56339" name="Rectangle 19">
            <a:extLst>
              <a:ext uri="{FF2B5EF4-FFF2-40B4-BE49-F238E27FC236}">
                <a16:creationId xmlns:a16="http://schemas.microsoft.com/office/drawing/2014/main" id="{8BCBE822-042C-41BC-990D-B5676A1021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5715000"/>
            <a:ext cx="1289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A50021"/>
                </a:solidFill>
              </a:rPr>
              <a:t>69 % -77%</a:t>
            </a:r>
          </a:p>
        </p:txBody>
      </p:sp>
      <p:sp>
        <p:nvSpPr>
          <p:cNvPr id="56340" name="Rectangle 20">
            <a:extLst>
              <a:ext uri="{FF2B5EF4-FFF2-40B4-BE49-F238E27FC236}">
                <a16:creationId xmlns:a16="http://schemas.microsoft.com/office/drawing/2014/main" id="{C1C6AC2F-AB93-41F5-BB0A-221631DF0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502920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solidFill>
                  <a:schemeClr val="tx2"/>
                </a:solidFill>
              </a:rPr>
              <a:t>*3</a:t>
            </a:r>
          </a:p>
        </p:txBody>
      </p:sp>
      <p:graphicFrame>
        <p:nvGraphicFramePr>
          <p:cNvPr id="56341" name="Object 21">
            <a:extLst>
              <a:ext uri="{FF2B5EF4-FFF2-40B4-BE49-F238E27FC236}">
                <a16:creationId xmlns:a16="http://schemas.microsoft.com/office/drawing/2014/main" id="{4AE9001E-C77D-48DF-9DD8-7795A843744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9200" y="3276600"/>
          <a:ext cx="1736725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15" name="CS ChemDraw Drawing" r:id="rId11" imgW="1737360" imgH="698500" progId="ChemDraw.Document.4.5">
                  <p:embed/>
                </p:oleObj>
              </mc:Choice>
              <mc:Fallback>
                <p:oleObj name="CS ChemDraw Drawing" r:id="rId11" imgW="1737360" imgH="698500" progId="ChemDraw.Document.4.5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276600"/>
                        <a:ext cx="1736725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42" name="Line 22">
            <a:extLst>
              <a:ext uri="{FF2B5EF4-FFF2-40B4-BE49-F238E27FC236}">
                <a16:creationId xmlns:a16="http://schemas.microsoft.com/office/drawing/2014/main" id="{519E536D-299E-484B-AA9E-8DA6FDC79E50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6400" y="3733800"/>
            <a:ext cx="990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56343" name="Object 23">
            <a:extLst>
              <a:ext uri="{FF2B5EF4-FFF2-40B4-BE49-F238E27FC236}">
                <a16:creationId xmlns:a16="http://schemas.microsoft.com/office/drawing/2014/main" id="{1810A2DF-F2D8-4CE9-814F-3900B52BB2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0" y="3276600"/>
          <a:ext cx="1474788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16" name="CS ChemDraw Drawing" r:id="rId13" imgW="1475740" imgH="698500" progId="ChemDraw.Document.4.5">
                  <p:embed/>
                </p:oleObj>
              </mc:Choice>
              <mc:Fallback>
                <p:oleObj name="CS ChemDraw Drawing" r:id="rId13" imgW="1475740" imgH="698500" progId="ChemDraw.Document.4.5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3276600"/>
                        <a:ext cx="1474788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44" name="Line 24">
            <a:extLst>
              <a:ext uri="{FF2B5EF4-FFF2-40B4-BE49-F238E27FC236}">
                <a16:creationId xmlns:a16="http://schemas.microsoft.com/office/drawing/2014/main" id="{84555FA9-9433-4BA2-BF92-631F5E2145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71800" y="3733800"/>
            <a:ext cx="8382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345" name="Rectangle 25">
            <a:extLst>
              <a:ext uri="{FF2B5EF4-FFF2-40B4-BE49-F238E27FC236}">
                <a16:creationId xmlns:a16="http://schemas.microsoft.com/office/drawing/2014/main" id="{27730C09-0186-4D8E-A1A4-FDC18BE09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3352800"/>
            <a:ext cx="514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accent2"/>
                </a:solidFill>
              </a:rPr>
              <a:t>Br</a:t>
            </a:r>
            <a:r>
              <a:rPr lang="en-US" altLang="zh-CN" baseline="-250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56346" name="Rectangle 26">
            <a:extLst>
              <a:ext uri="{FF2B5EF4-FFF2-40B4-BE49-F238E27FC236}">
                <a16:creationId xmlns:a16="http://schemas.microsoft.com/office/drawing/2014/main" id="{561B629A-F5DC-4EC5-954F-ED9F59A74F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3733800"/>
            <a:ext cx="615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chemeClr val="accent2"/>
                </a:solidFill>
              </a:rPr>
              <a:t>H</a:t>
            </a:r>
            <a:r>
              <a:rPr lang="en-US" altLang="zh-CN" baseline="-25000">
                <a:solidFill>
                  <a:schemeClr val="accent2"/>
                </a:solidFill>
              </a:rPr>
              <a:t>2</a:t>
            </a:r>
            <a:r>
              <a:rPr lang="en-US" altLang="zh-CN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56348" name="Rectangle 28">
            <a:extLst>
              <a:ext uri="{FF2B5EF4-FFF2-40B4-BE49-F238E27FC236}">
                <a16:creationId xmlns:a16="http://schemas.microsoft.com/office/drawing/2014/main" id="{4DA50837-B89E-4CFB-9B28-A47BE55FA4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3352800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accent2"/>
                </a:solidFill>
              </a:rPr>
              <a:t>Br</a:t>
            </a:r>
            <a:r>
              <a:rPr lang="en-US" altLang="zh-CN" baseline="-25000">
                <a:solidFill>
                  <a:schemeClr val="accent2"/>
                </a:solidFill>
              </a:rPr>
              <a:t>2 </a:t>
            </a:r>
            <a:r>
              <a:rPr lang="en-US" altLang="zh-CN">
                <a:solidFill>
                  <a:schemeClr val="accent2"/>
                </a:solidFill>
              </a:rPr>
              <a:t>/ Fe</a:t>
            </a:r>
            <a:endParaRPr lang="en-US" altLang="zh-CN" baseline="-25000">
              <a:solidFill>
                <a:schemeClr val="accent2"/>
              </a:solidFill>
            </a:endParaRPr>
          </a:p>
        </p:txBody>
      </p:sp>
      <p:graphicFrame>
        <p:nvGraphicFramePr>
          <p:cNvPr id="56349" name="Object 29">
            <a:extLst>
              <a:ext uri="{FF2B5EF4-FFF2-40B4-BE49-F238E27FC236}">
                <a16:creationId xmlns:a16="http://schemas.microsoft.com/office/drawing/2014/main" id="{2F824EC3-1520-4447-A375-EEF957763B9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53200" y="3124200"/>
          <a:ext cx="1760538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17" name="CS ChemDraw Drawing" r:id="rId15" imgW="1760220" imgH="962660" progId="ChemDraw.Document.4.5">
                  <p:embed/>
                </p:oleObj>
              </mc:Choice>
              <mc:Fallback>
                <p:oleObj name="CS ChemDraw Drawing" r:id="rId15" imgW="1760220" imgH="962660" progId="ChemDraw.Document.4.5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3124200"/>
                        <a:ext cx="1760538" cy="96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84" name="Line 64">
            <a:extLst>
              <a:ext uri="{FF2B5EF4-FFF2-40B4-BE49-F238E27FC236}">
                <a16:creationId xmlns:a16="http://schemas.microsoft.com/office/drawing/2014/main" id="{24753B3F-26A6-4F54-A668-ADEFB99F4C8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4648200"/>
            <a:ext cx="8686800" cy="0"/>
          </a:xfrm>
          <a:prstGeom prst="line">
            <a:avLst/>
          </a:prstGeom>
          <a:noFill/>
          <a:ln w="571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385" name="Line 65">
            <a:extLst>
              <a:ext uri="{FF2B5EF4-FFF2-40B4-BE49-F238E27FC236}">
                <a16:creationId xmlns:a16="http://schemas.microsoft.com/office/drawing/2014/main" id="{FEAD35C8-90F7-4828-A6C9-39C1D6E732BF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2743200"/>
            <a:ext cx="8686800" cy="0"/>
          </a:xfrm>
          <a:prstGeom prst="line">
            <a:avLst/>
          </a:prstGeom>
          <a:noFill/>
          <a:ln w="571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9DFE78-3C3A-45BB-9DB3-B3B2C64BEC9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964AE01-B990-4A97-BF52-096DAE115FFA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EF137BD-3E68-4D1D-A298-5880F50FB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E37F30-0A04-4044-B320-708D50652C3E}" type="slidenum">
              <a:rPr lang="en-US" altLang="zh-CN" smtClean="0"/>
              <a:pPr>
                <a:defRPr/>
              </a:pPr>
              <a:t>57</a:t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6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6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96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8" dur="500"/>
                                        <p:tgtEl>
                                          <p:spTgt spid="56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00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2" dur="500"/>
                                        <p:tgtEl>
                                          <p:spTgt spid="56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2" grpId="0" animBg="1" autoUpdateAnimBg="0"/>
      <p:bldP spid="56325" grpId="0" autoUpdateAnimBg="0"/>
      <p:bldP spid="56326" grpId="0" autoUpdateAnimBg="0"/>
      <p:bldP spid="56327" grpId="0" autoUpdateAnimBg="0"/>
      <p:bldP spid="56329" grpId="0" autoUpdateAnimBg="0"/>
      <p:bldP spid="56330" grpId="0" autoUpdateAnimBg="0"/>
      <p:bldP spid="56331" grpId="0" autoUpdateAnimBg="0"/>
      <p:bldP spid="56333" grpId="0" autoUpdateAnimBg="0"/>
      <p:bldP spid="56335" grpId="0" autoUpdateAnimBg="0"/>
      <p:bldP spid="56336" grpId="0" autoUpdateAnimBg="0"/>
      <p:bldP spid="56338" grpId="0" autoUpdateAnimBg="0"/>
      <p:bldP spid="56339" grpId="0" autoUpdateAnimBg="0"/>
      <p:bldP spid="56340" grpId="0" autoUpdateAnimBg="0"/>
      <p:bldP spid="56345" grpId="0" autoUpdateAnimBg="0"/>
      <p:bldP spid="56346" grpId="0" autoUpdateAnimBg="0"/>
      <p:bldP spid="56348" grpId="0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63" name="Rectangle 1051">
            <a:extLst>
              <a:ext uri="{FF2B5EF4-FFF2-40B4-BE49-F238E27FC236}">
                <a16:creationId xmlns:a16="http://schemas.microsoft.com/office/drawing/2014/main" id="{39ADC513-270A-4D5B-AE4D-9874B1E1D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3352800"/>
            <a:ext cx="958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</a:rPr>
              <a:t>CH</a:t>
            </a:r>
            <a:r>
              <a:rPr lang="en-US" altLang="zh-CN" baseline="-25000">
                <a:solidFill>
                  <a:srgbClr val="FF0000"/>
                </a:solidFill>
              </a:rPr>
              <a:t>3</a:t>
            </a:r>
            <a:r>
              <a:rPr lang="en-US" altLang="zh-CN">
                <a:solidFill>
                  <a:srgbClr val="FF0000"/>
                </a:solidFill>
              </a:rPr>
              <a:t>OH</a:t>
            </a:r>
          </a:p>
        </p:txBody>
      </p:sp>
      <p:sp>
        <p:nvSpPr>
          <p:cNvPr id="116766" name="Rectangle 1054">
            <a:extLst>
              <a:ext uri="{FF2B5EF4-FFF2-40B4-BE49-F238E27FC236}">
                <a16:creationId xmlns:a16="http://schemas.microsoft.com/office/drawing/2014/main" id="{47DFDBFA-C439-4DFA-9053-C005C2E27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21920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solidFill>
                  <a:schemeClr val="tx2"/>
                </a:solidFill>
              </a:rPr>
              <a:t>*4</a:t>
            </a:r>
          </a:p>
        </p:txBody>
      </p:sp>
      <p:graphicFrame>
        <p:nvGraphicFramePr>
          <p:cNvPr id="116767" name="Object 1055">
            <a:extLst>
              <a:ext uri="{FF2B5EF4-FFF2-40B4-BE49-F238E27FC236}">
                <a16:creationId xmlns:a16="http://schemas.microsoft.com/office/drawing/2014/main" id="{B992AFD3-CC46-4270-8CAE-A20AC3ED19A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4400" y="990600"/>
          <a:ext cx="1506538" cy="63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11" name="CS ChemDraw Drawing" r:id="rId3" imgW="1506220" imgH="637540" progId="ChemDraw.Document.4.5">
                  <p:embed/>
                </p:oleObj>
              </mc:Choice>
              <mc:Fallback>
                <p:oleObj name="CS ChemDraw Drawing" r:id="rId3" imgW="1506220" imgH="637540" progId="ChemDraw.Document.4.5">
                  <p:embed/>
                  <p:pic>
                    <p:nvPicPr>
                      <p:cNvPr id="0" name="Object 10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990600"/>
                        <a:ext cx="1506538" cy="636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768" name="Rectangle 1056">
            <a:extLst>
              <a:ext uri="{FF2B5EF4-FFF2-40B4-BE49-F238E27FC236}">
                <a16:creationId xmlns:a16="http://schemas.microsoft.com/office/drawing/2014/main" id="{1413763C-5E3E-4505-8830-C3371860C7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1295400"/>
            <a:ext cx="7588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tx2"/>
                </a:solidFill>
              </a:rPr>
              <a:t>+  Br</a:t>
            </a:r>
            <a:r>
              <a:rPr lang="en-US" altLang="zh-CN" baseline="-2500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16769" name="Line 1057">
            <a:extLst>
              <a:ext uri="{FF2B5EF4-FFF2-40B4-BE49-F238E27FC236}">
                <a16:creationId xmlns:a16="http://schemas.microsoft.com/office/drawing/2014/main" id="{B3CF11D3-5E3B-41BE-8106-A5CFEF0EDA1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1524000"/>
            <a:ext cx="1752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70" name="Rectangle 1058">
            <a:extLst>
              <a:ext uri="{FF2B5EF4-FFF2-40B4-BE49-F238E27FC236}">
                <a16:creationId xmlns:a16="http://schemas.microsoft.com/office/drawing/2014/main" id="{CE9A07AD-0116-4345-906E-CB8A0199A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1143000"/>
            <a:ext cx="1504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accent2"/>
                </a:solidFill>
              </a:rPr>
              <a:t>H</a:t>
            </a:r>
            <a:r>
              <a:rPr lang="en-US" altLang="zh-CN" baseline="-25000">
                <a:solidFill>
                  <a:schemeClr val="accent2"/>
                </a:solidFill>
              </a:rPr>
              <a:t>2</a:t>
            </a:r>
            <a:r>
              <a:rPr lang="en-US" altLang="zh-CN">
                <a:solidFill>
                  <a:schemeClr val="accent2"/>
                </a:solidFill>
              </a:rPr>
              <a:t>O,</a:t>
            </a:r>
            <a:r>
              <a:rPr lang="en-US" altLang="zh-CN">
                <a:solidFill>
                  <a:schemeClr val="tx2"/>
                </a:solidFill>
              </a:rPr>
              <a:t> 40-50</a:t>
            </a:r>
            <a:r>
              <a:rPr lang="en-US" altLang="zh-CN" baseline="30000">
                <a:solidFill>
                  <a:schemeClr val="tx2"/>
                </a:solidFill>
              </a:rPr>
              <a:t>o</a:t>
            </a:r>
            <a:r>
              <a:rPr lang="en-US" altLang="zh-CN">
                <a:solidFill>
                  <a:schemeClr val="tx2"/>
                </a:solidFill>
              </a:rPr>
              <a:t>C</a:t>
            </a:r>
          </a:p>
        </p:txBody>
      </p:sp>
      <p:sp>
        <p:nvSpPr>
          <p:cNvPr id="116771" name="Rectangle 1059">
            <a:extLst>
              <a:ext uri="{FF2B5EF4-FFF2-40B4-BE49-F238E27FC236}">
                <a16:creationId xmlns:a16="http://schemas.microsoft.com/office/drawing/2014/main" id="{E5FA4393-3D77-476E-9FB9-449B8C411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1524000"/>
            <a:ext cx="844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accent2"/>
                </a:solidFill>
              </a:rPr>
              <a:t>KClO</a:t>
            </a:r>
            <a:r>
              <a:rPr lang="en-US" altLang="zh-CN" baseline="-25000">
                <a:solidFill>
                  <a:schemeClr val="accent2"/>
                </a:solidFill>
              </a:rPr>
              <a:t>3</a:t>
            </a:r>
            <a:endParaRPr lang="en-US" altLang="zh-CN">
              <a:solidFill>
                <a:schemeClr val="accent2"/>
              </a:solidFill>
            </a:endParaRPr>
          </a:p>
        </p:txBody>
      </p:sp>
      <p:graphicFrame>
        <p:nvGraphicFramePr>
          <p:cNvPr id="116772" name="Object 1060">
            <a:extLst>
              <a:ext uri="{FF2B5EF4-FFF2-40B4-BE49-F238E27FC236}">
                <a16:creationId xmlns:a16="http://schemas.microsoft.com/office/drawing/2014/main" id="{8E0A93E9-7B4E-4560-A88D-9BD21D8CFD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53000" y="1066800"/>
          <a:ext cx="1766888" cy="63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12" name="CS ChemDraw Drawing" r:id="rId5" imgW="1767840" imgH="637540" progId="ChemDraw.Document.4.5">
                  <p:embed/>
                </p:oleObj>
              </mc:Choice>
              <mc:Fallback>
                <p:oleObj name="CS ChemDraw Drawing" r:id="rId5" imgW="1767840" imgH="637540" progId="ChemDraw.Document.4.5">
                  <p:embed/>
                  <p:pic>
                    <p:nvPicPr>
                      <p:cNvPr id="0" name="Object 10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066800"/>
                        <a:ext cx="1766888" cy="636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73" name="Object 1061">
            <a:extLst>
              <a:ext uri="{FF2B5EF4-FFF2-40B4-BE49-F238E27FC236}">
                <a16:creationId xmlns:a16="http://schemas.microsoft.com/office/drawing/2014/main" id="{1237C105-D887-417E-B460-70276863CE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39000" y="1066800"/>
          <a:ext cx="1411288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13" name="CS ChemDraw Drawing" r:id="rId7" imgW="1412240" imgH="891540" progId="ChemDraw.Document.4.5">
                  <p:embed/>
                </p:oleObj>
              </mc:Choice>
              <mc:Fallback>
                <p:oleObj name="CS ChemDraw Drawing" r:id="rId7" imgW="1412240" imgH="891540" progId="ChemDraw.Document.4.5">
                  <p:embed/>
                  <p:pic>
                    <p:nvPicPr>
                      <p:cNvPr id="0" name="Object 10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1066800"/>
                        <a:ext cx="1411288" cy="890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774" name="Rectangle 1062">
            <a:extLst>
              <a:ext uri="{FF2B5EF4-FFF2-40B4-BE49-F238E27FC236}">
                <a16:creationId xmlns:a16="http://schemas.microsoft.com/office/drawing/2014/main" id="{B3B68287-31E7-4A8D-84A8-32591DDB4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1371600"/>
            <a:ext cx="3143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tx2"/>
                </a:solidFill>
              </a:rPr>
              <a:t>+</a:t>
            </a:r>
          </a:p>
        </p:txBody>
      </p:sp>
      <p:sp>
        <p:nvSpPr>
          <p:cNvPr id="116775" name="Rectangle 1063">
            <a:extLst>
              <a:ext uri="{FF2B5EF4-FFF2-40B4-BE49-F238E27FC236}">
                <a16:creationId xmlns:a16="http://schemas.microsoft.com/office/drawing/2014/main" id="{2009E17E-450A-4326-AB1F-38E230707E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1905000"/>
            <a:ext cx="641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A50021"/>
                </a:solidFill>
              </a:rPr>
              <a:t>32%</a:t>
            </a:r>
          </a:p>
        </p:txBody>
      </p:sp>
      <p:sp>
        <p:nvSpPr>
          <p:cNvPr id="116776" name="Rectangle 1064">
            <a:extLst>
              <a:ext uri="{FF2B5EF4-FFF2-40B4-BE49-F238E27FC236}">
                <a16:creationId xmlns:a16="http://schemas.microsoft.com/office/drawing/2014/main" id="{B340A61C-B156-427C-9A82-A27BE625B3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1905000"/>
            <a:ext cx="641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A50021"/>
                </a:solidFill>
              </a:rPr>
              <a:t>57%</a:t>
            </a:r>
          </a:p>
        </p:txBody>
      </p:sp>
      <p:sp>
        <p:nvSpPr>
          <p:cNvPr id="116777" name="Rectangle 1065">
            <a:extLst>
              <a:ext uri="{FF2B5EF4-FFF2-40B4-BE49-F238E27FC236}">
                <a16:creationId xmlns:a16="http://schemas.microsoft.com/office/drawing/2014/main" id="{B2C20509-EF2E-4F73-946A-F6A6552000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42900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solidFill>
                  <a:srgbClr val="FF0000"/>
                </a:solidFill>
              </a:rPr>
              <a:t>*5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116778" name="Text Box 1066">
            <a:extLst>
              <a:ext uri="{FF2B5EF4-FFF2-40B4-BE49-F238E27FC236}">
                <a16:creationId xmlns:a16="http://schemas.microsoft.com/office/drawing/2014/main" id="{97974928-BED1-4B24-868B-C9DA8451FF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505200"/>
            <a:ext cx="2438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>
                <a:solidFill>
                  <a:srgbClr val="FF0000"/>
                </a:solidFill>
              </a:rPr>
              <a:t>CH</a:t>
            </a:r>
            <a:r>
              <a:rPr lang="en-US" altLang="zh-CN" sz="2000" baseline="-25000">
                <a:solidFill>
                  <a:srgbClr val="FF0000"/>
                </a:solidFill>
              </a:rPr>
              <a:t>3</a:t>
            </a:r>
            <a:r>
              <a:rPr lang="en-US" altLang="zh-CN" sz="2000">
                <a:solidFill>
                  <a:srgbClr val="FF0000"/>
                </a:solidFill>
              </a:rPr>
              <a:t>(CH</a:t>
            </a:r>
            <a:r>
              <a:rPr lang="en-US" altLang="zh-CN" sz="2000" baseline="-25000">
                <a:solidFill>
                  <a:srgbClr val="FF0000"/>
                </a:solidFill>
              </a:rPr>
              <a:t>2</a:t>
            </a:r>
            <a:r>
              <a:rPr lang="en-US" altLang="zh-CN" sz="2000">
                <a:solidFill>
                  <a:srgbClr val="FF0000"/>
                </a:solidFill>
              </a:rPr>
              <a:t>)</a:t>
            </a:r>
            <a:r>
              <a:rPr lang="en-US" altLang="zh-CN" sz="2000" baseline="-25000">
                <a:solidFill>
                  <a:srgbClr val="FF0000"/>
                </a:solidFill>
              </a:rPr>
              <a:t>4</a:t>
            </a:r>
            <a:r>
              <a:rPr lang="en-US" altLang="zh-CN" sz="2000">
                <a:solidFill>
                  <a:srgbClr val="FF0000"/>
                </a:solidFill>
              </a:rPr>
              <a:t>CH</a:t>
            </a:r>
            <a:r>
              <a:rPr lang="en-US" altLang="zh-CN" sz="2000" baseline="-25000">
                <a:solidFill>
                  <a:srgbClr val="FF0000"/>
                </a:solidFill>
              </a:rPr>
              <a:t>2</a:t>
            </a:r>
            <a:r>
              <a:rPr lang="en-US" altLang="zh-CN" sz="2000">
                <a:solidFill>
                  <a:srgbClr val="FF0000"/>
                </a:solidFill>
              </a:rPr>
              <a:t>CHO</a:t>
            </a:r>
            <a:endParaRPr lang="en-US" altLang="zh-CN" sz="2400">
              <a:solidFill>
                <a:srgbClr val="FF0000"/>
              </a:solidFill>
            </a:endParaRPr>
          </a:p>
        </p:txBody>
      </p:sp>
      <p:sp>
        <p:nvSpPr>
          <p:cNvPr id="116779" name="Line 1067">
            <a:extLst>
              <a:ext uri="{FF2B5EF4-FFF2-40B4-BE49-F238E27FC236}">
                <a16:creationId xmlns:a16="http://schemas.microsoft.com/office/drawing/2014/main" id="{27781666-D95E-45B9-BB88-1EF795BD653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3733800"/>
            <a:ext cx="12192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80" name="Rectangle 1068">
            <a:extLst>
              <a:ext uri="{FF2B5EF4-FFF2-40B4-BE49-F238E27FC236}">
                <a16:creationId xmlns:a16="http://schemas.microsoft.com/office/drawing/2014/main" id="{90362DFE-C543-4859-B0EA-D162B5AA6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3733800"/>
            <a:ext cx="590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</a:rPr>
              <a:t>HCl</a:t>
            </a:r>
          </a:p>
        </p:txBody>
      </p:sp>
      <p:sp>
        <p:nvSpPr>
          <p:cNvPr id="116781" name="Rectangle 1069">
            <a:extLst>
              <a:ext uri="{FF2B5EF4-FFF2-40B4-BE49-F238E27FC236}">
                <a16:creationId xmlns:a16="http://schemas.microsoft.com/office/drawing/2014/main" id="{AA32F8C4-15F4-4203-88D1-DE4701F97E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3505200"/>
            <a:ext cx="3200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solidFill>
                  <a:srgbClr val="FF0000"/>
                </a:solidFill>
              </a:rPr>
              <a:t>CH</a:t>
            </a:r>
            <a:r>
              <a:rPr lang="en-US" altLang="zh-CN" sz="2000" baseline="-25000">
                <a:solidFill>
                  <a:srgbClr val="FF0000"/>
                </a:solidFill>
              </a:rPr>
              <a:t>3</a:t>
            </a:r>
            <a:r>
              <a:rPr lang="en-US" altLang="zh-CN" sz="2000">
                <a:solidFill>
                  <a:srgbClr val="FF0000"/>
                </a:solidFill>
              </a:rPr>
              <a:t>(CH</a:t>
            </a:r>
            <a:r>
              <a:rPr lang="en-US" altLang="zh-CN" sz="2000" baseline="-25000">
                <a:solidFill>
                  <a:srgbClr val="FF0000"/>
                </a:solidFill>
              </a:rPr>
              <a:t>2</a:t>
            </a:r>
            <a:r>
              <a:rPr lang="en-US" altLang="zh-CN" sz="2000">
                <a:solidFill>
                  <a:srgbClr val="FF0000"/>
                </a:solidFill>
              </a:rPr>
              <a:t>)</a:t>
            </a:r>
            <a:r>
              <a:rPr lang="en-US" altLang="zh-CN" sz="2000" baseline="-25000">
                <a:solidFill>
                  <a:srgbClr val="FF0000"/>
                </a:solidFill>
              </a:rPr>
              <a:t>4</a:t>
            </a:r>
            <a:r>
              <a:rPr lang="en-US" altLang="zh-CN" sz="2000">
                <a:solidFill>
                  <a:srgbClr val="FF0000"/>
                </a:solidFill>
              </a:rPr>
              <a:t>CH</a:t>
            </a:r>
            <a:r>
              <a:rPr lang="en-US" altLang="zh-CN" sz="2000" baseline="-25000">
                <a:solidFill>
                  <a:srgbClr val="FF0000"/>
                </a:solidFill>
              </a:rPr>
              <a:t>2</a:t>
            </a:r>
            <a:r>
              <a:rPr lang="en-US" altLang="zh-CN" sz="2000">
                <a:solidFill>
                  <a:srgbClr val="FF0000"/>
                </a:solidFill>
              </a:rPr>
              <a:t>CH(OCH</a:t>
            </a:r>
            <a:r>
              <a:rPr lang="en-US" altLang="zh-CN" sz="2000" baseline="-25000">
                <a:solidFill>
                  <a:srgbClr val="FF0000"/>
                </a:solidFill>
              </a:rPr>
              <a:t>3</a:t>
            </a:r>
            <a:r>
              <a:rPr lang="en-US" altLang="zh-CN" sz="2000">
                <a:solidFill>
                  <a:srgbClr val="FF0000"/>
                </a:solidFill>
              </a:rPr>
              <a:t>)</a:t>
            </a:r>
            <a:r>
              <a:rPr lang="en-US" altLang="zh-CN" sz="2000" baseline="-25000">
                <a:solidFill>
                  <a:srgbClr val="FF0000"/>
                </a:solidFill>
              </a:rPr>
              <a:t>2</a:t>
            </a:r>
            <a:endParaRPr lang="en-US" altLang="zh-CN" sz="2400">
              <a:solidFill>
                <a:srgbClr val="FF0000"/>
              </a:solidFill>
            </a:endParaRPr>
          </a:p>
        </p:txBody>
      </p:sp>
      <p:sp>
        <p:nvSpPr>
          <p:cNvPr id="116782" name="Rectangle 1070">
            <a:extLst>
              <a:ext uri="{FF2B5EF4-FFF2-40B4-BE49-F238E27FC236}">
                <a16:creationId xmlns:a16="http://schemas.microsoft.com/office/drawing/2014/main" id="{BCA7F4C5-5466-49B0-BE79-ADACC017CE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4648200"/>
            <a:ext cx="3035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solidFill>
                  <a:srgbClr val="FF0000"/>
                </a:solidFill>
              </a:rPr>
              <a:t>CH</a:t>
            </a:r>
            <a:r>
              <a:rPr lang="en-US" altLang="zh-CN" sz="2000" baseline="-25000">
                <a:solidFill>
                  <a:srgbClr val="FF0000"/>
                </a:solidFill>
              </a:rPr>
              <a:t>3</a:t>
            </a:r>
            <a:r>
              <a:rPr lang="en-US" altLang="zh-CN" sz="2000">
                <a:solidFill>
                  <a:srgbClr val="FF0000"/>
                </a:solidFill>
              </a:rPr>
              <a:t>(CH</a:t>
            </a:r>
            <a:r>
              <a:rPr lang="en-US" altLang="zh-CN" sz="2000" baseline="-25000">
                <a:solidFill>
                  <a:srgbClr val="FF0000"/>
                </a:solidFill>
              </a:rPr>
              <a:t>2</a:t>
            </a:r>
            <a:r>
              <a:rPr lang="en-US" altLang="zh-CN" sz="2000">
                <a:solidFill>
                  <a:srgbClr val="FF0000"/>
                </a:solidFill>
              </a:rPr>
              <a:t>)</a:t>
            </a:r>
            <a:r>
              <a:rPr lang="en-US" altLang="zh-CN" sz="2000" baseline="-25000">
                <a:solidFill>
                  <a:srgbClr val="FF0000"/>
                </a:solidFill>
              </a:rPr>
              <a:t>4</a:t>
            </a:r>
            <a:r>
              <a:rPr lang="en-US" altLang="zh-CN" sz="2000">
                <a:solidFill>
                  <a:srgbClr val="FF0000"/>
                </a:solidFill>
              </a:rPr>
              <a:t>CHCH(OCH</a:t>
            </a:r>
            <a:r>
              <a:rPr lang="en-US" altLang="zh-CN" sz="2000" baseline="-25000">
                <a:solidFill>
                  <a:srgbClr val="FF0000"/>
                </a:solidFill>
              </a:rPr>
              <a:t>3</a:t>
            </a:r>
            <a:r>
              <a:rPr lang="en-US" altLang="zh-CN" sz="2000">
                <a:solidFill>
                  <a:srgbClr val="FF0000"/>
                </a:solidFill>
              </a:rPr>
              <a:t>)</a:t>
            </a:r>
            <a:r>
              <a:rPr lang="en-US" altLang="zh-CN" sz="2000" baseline="-25000">
                <a:solidFill>
                  <a:srgbClr val="FF0000"/>
                </a:solidFill>
              </a:rPr>
              <a:t>2</a:t>
            </a:r>
            <a:endParaRPr lang="en-US" altLang="zh-CN" sz="2400">
              <a:solidFill>
                <a:srgbClr val="FF0000"/>
              </a:solidFill>
            </a:endParaRPr>
          </a:p>
        </p:txBody>
      </p:sp>
      <p:sp>
        <p:nvSpPr>
          <p:cNvPr id="116783" name="Rectangle 1071">
            <a:extLst>
              <a:ext uri="{FF2B5EF4-FFF2-40B4-BE49-F238E27FC236}">
                <a16:creationId xmlns:a16="http://schemas.microsoft.com/office/drawing/2014/main" id="{C8C5A3DB-05B0-4AF2-92C5-7F2334DAD9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4648200"/>
            <a:ext cx="23209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solidFill>
                  <a:srgbClr val="FF0000"/>
                </a:solidFill>
              </a:rPr>
              <a:t>CH</a:t>
            </a:r>
            <a:r>
              <a:rPr lang="en-US" altLang="zh-CN" sz="2000" baseline="-25000">
                <a:solidFill>
                  <a:srgbClr val="FF0000"/>
                </a:solidFill>
              </a:rPr>
              <a:t>3</a:t>
            </a:r>
            <a:r>
              <a:rPr lang="en-US" altLang="zh-CN" sz="2000">
                <a:solidFill>
                  <a:srgbClr val="FF0000"/>
                </a:solidFill>
              </a:rPr>
              <a:t>(CH</a:t>
            </a:r>
            <a:r>
              <a:rPr lang="en-US" altLang="zh-CN" sz="2000" baseline="-25000">
                <a:solidFill>
                  <a:srgbClr val="FF0000"/>
                </a:solidFill>
              </a:rPr>
              <a:t>2</a:t>
            </a:r>
            <a:r>
              <a:rPr lang="en-US" altLang="zh-CN" sz="2000">
                <a:solidFill>
                  <a:srgbClr val="FF0000"/>
                </a:solidFill>
              </a:rPr>
              <a:t>)</a:t>
            </a:r>
            <a:r>
              <a:rPr lang="en-US" altLang="zh-CN" sz="2000" baseline="-25000">
                <a:solidFill>
                  <a:srgbClr val="FF0000"/>
                </a:solidFill>
              </a:rPr>
              <a:t>4</a:t>
            </a:r>
            <a:r>
              <a:rPr lang="en-US" altLang="zh-CN" sz="2000">
                <a:solidFill>
                  <a:srgbClr val="FF0000"/>
                </a:solidFill>
              </a:rPr>
              <a:t>CHCHO</a:t>
            </a:r>
            <a:endParaRPr lang="en-US" altLang="zh-CN" sz="2400">
              <a:solidFill>
                <a:srgbClr val="FF0000"/>
              </a:solidFill>
            </a:endParaRPr>
          </a:p>
        </p:txBody>
      </p:sp>
      <p:sp>
        <p:nvSpPr>
          <p:cNvPr id="116784" name="Line 1072">
            <a:extLst>
              <a:ext uri="{FF2B5EF4-FFF2-40B4-BE49-F238E27FC236}">
                <a16:creationId xmlns:a16="http://schemas.microsoft.com/office/drawing/2014/main" id="{AACCDDB1-0006-492F-8FA0-DF98560B5038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5400" y="4876800"/>
            <a:ext cx="990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85" name="Line 1073">
            <a:extLst>
              <a:ext uri="{FF2B5EF4-FFF2-40B4-BE49-F238E27FC236}">
                <a16:creationId xmlns:a16="http://schemas.microsoft.com/office/drawing/2014/main" id="{08B5B240-98E6-44CE-9A3B-F4FCF6624C0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4876800"/>
            <a:ext cx="990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86" name="Rectangle 1074">
            <a:extLst>
              <a:ext uri="{FF2B5EF4-FFF2-40B4-BE49-F238E27FC236}">
                <a16:creationId xmlns:a16="http://schemas.microsoft.com/office/drawing/2014/main" id="{88171BD6-4C68-4A0A-A965-E7B1400330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4495800"/>
            <a:ext cx="514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00"/>
                </a:solidFill>
              </a:rPr>
              <a:t>Br</a:t>
            </a:r>
            <a:r>
              <a:rPr lang="en-US" altLang="zh-CN" baseline="-250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16787" name="Line 1075">
            <a:extLst>
              <a:ext uri="{FF2B5EF4-FFF2-40B4-BE49-F238E27FC236}">
                <a16:creationId xmlns:a16="http://schemas.microsoft.com/office/drawing/2014/main" id="{92498B48-981C-40BD-9A1F-ED72EB6EB43E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4953000"/>
            <a:ext cx="0" cy="228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88" name="Rectangle 1076">
            <a:extLst>
              <a:ext uri="{FF2B5EF4-FFF2-40B4-BE49-F238E27FC236}">
                <a16:creationId xmlns:a16="http://schemas.microsoft.com/office/drawing/2014/main" id="{1AD78085-AB6D-4E65-8D6D-7043849EE6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5105400"/>
            <a:ext cx="438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00"/>
                </a:solidFill>
              </a:rPr>
              <a:t>Br</a:t>
            </a:r>
          </a:p>
        </p:txBody>
      </p:sp>
      <p:sp>
        <p:nvSpPr>
          <p:cNvPr id="116789" name="Line 1077">
            <a:extLst>
              <a:ext uri="{FF2B5EF4-FFF2-40B4-BE49-F238E27FC236}">
                <a16:creationId xmlns:a16="http://schemas.microsoft.com/office/drawing/2014/main" id="{14F32B93-DDE7-48F7-A12F-D3A8E2BEE448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7600" y="4953000"/>
            <a:ext cx="0" cy="152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90" name="Rectangle 1078">
            <a:extLst>
              <a:ext uri="{FF2B5EF4-FFF2-40B4-BE49-F238E27FC236}">
                <a16:creationId xmlns:a16="http://schemas.microsoft.com/office/drawing/2014/main" id="{383D9992-043D-40E6-B4C8-E3B285BE24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5029200"/>
            <a:ext cx="438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00"/>
                </a:solidFill>
              </a:rPr>
              <a:t>Br</a:t>
            </a:r>
          </a:p>
        </p:txBody>
      </p:sp>
      <p:sp>
        <p:nvSpPr>
          <p:cNvPr id="116791" name="Rectangle 1079">
            <a:extLst>
              <a:ext uri="{FF2B5EF4-FFF2-40B4-BE49-F238E27FC236}">
                <a16:creationId xmlns:a16="http://schemas.microsoft.com/office/drawing/2014/main" id="{7D263C11-BFEF-4D0D-BE4A-09263465AA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4876800"/>
            <a:ext cx="615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</a:rPr>
              <a:t>H</a:t>
            </a:r>
            <a:r>
              <a:rPr lang="en-US" altLang="zh-CN" baseline="-25000">
                <a:solidFill>
                  <a:srgbClr val="FF0000"/>
                </a:solidFill>
              </a:rPr>
              <a:t>2</a:t>
            </a:r>
            <a:r>
              <a:rPr lang="en-US" altLang="zh-CN">
                <a:solidFill>
                  <a:srgbClr val="FF0000"/>
                </a:solidFill>
              </a:rPr>
              <a:t>O</a:t>
            </a:r>
          </a:p>
        </p:txBody>
      </p:sp>
      <p:sp>
        <p:nvSpPr>
          <p:cNvPr id="116792" name="Rectangle 1080">
            <a:extLst>
              <a:ext uri="{FF2B5EF4-FFF2-40B4-BE49-F238E27FC236}">
                <a16:creationId xmlns:a16="http://schemas.microsoft.com/office/drawing/2014/main" id="{6F503DF7-F058-4CF5-B815-E738DF06A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4495800"/>
            <a:ext cx="449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</a:rPr>
              <a:t>H</a:t>
            </a:r>
            <a:r>
              <a:rPr lang="en-US" altLang="zh-CN" baseline="30000">
                <a:solidFill>
                  <a:srgbClr val="FF0000"/>
                </a:solidFill>
              </a:rPr>
              <a:t>+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16799" name="Line 1087">
            <a:extLst>
              <a:ext uri="{FF2B5EF4-FFF2-40B4-BE49-F238E27FC236}">
                <a16:creationId xmlns:a16="http://schemas.microsoft.com/office/drawing/2014/main" id="{2F50E59B-D1B0-49BC-9F60-213382855C5C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2667000"/>
            <a:ext cx="8382000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468AD98-A9DD-4108-A539-AAADE8F5E27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A455E4C-AB21-42FF-8FEB-116BED0C8B08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59BD720-C7FA-42B2-8B03-E5BE33964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4C5E82-1148-45C1-BDEC-D4D662861226}" type="slidenum">
              <a:rPr lang="en-US" altLang="zh-CN" smtClean="0"/>
              <a:pPr>
                <a:defRPr/>
              </a:pPr>
              <a:t>58</a:t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6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6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6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6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94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6" dur="500"/>
                                        <p:tgtEl>
                                          <p:spTgt spid="116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63" grpId="0" autoUpdateAnimBg="0"/>
      <p:bldP spid="116766" grpId="0" autoUpdateAnimBg="0"/>
      <p:bldP spid="116768" grpId="0" autoUpdateAnimBg="0"/>
      <p:bldP spid="116770" grpId="0" autoUpdateAnimBg="0"/>
      <p:bldP spid="116771" grpId="0" autoUpdateAnimBg="0"/>
      <p:bldP spid="116774" grpId="0" autoUpdateAnimBg="0"/>
      <p:bldP spid="116775" grpId="0" autoUpdateAnimBg="0"/>
      <p:bldP spid="116776" grpId="0" autoUpdateAnimBg="0"/>
      <p:bldP spid="116777" grpId="0" autoUpdateAnimBg="0"/>
      <p:bldP spid="116778" grpId="0" autoUpdateAnimBg="0"/>
      <p:bldP spid="116780" grpId="0" autoUpdateAnimBg="0"/>
      <p:bldP spid="116781" grpId="0" autoUpdateAnimBg="0"/>
      <p:bldP spid="116782" grpId="0" autoUpdateAnimBg="0"/>
      <p:bldP spid="116783" grpId="0" autoUpdateAnimBg="0"/>
      <p:bldP spid="116786" grpId="0" autoUpdateAnimBg="0"/>
      <p:bldP spid="116788" grpId="0" autoUpdateAnimBg="0"/>
      <p:bldP spid="116790" grpId="0" autoUpdateAnimBg="0"/>
      <p:bldP spid="116791" grpId="0" autoUpdateAnimBg="0"/>
      <p:bldP spid="116792" grpId="0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3">
            <a:extLst>
              <a:ext uri="{FF2B5EF4-FFF2-40B4-BE49-F238E27FC236}">
                <a16:creationId xmlns:a16="http://schemas.microsoft.com/office/drawing/2014/main" id="{513A02C4-6824-424A-9476-D400CC29C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C700CA-F299-406F-8BFB-6C688563F189}" type="slidenum">
              <a:rPr lang="en-US" altLang="zh-CN"/>
              <a:pPr>
                <a:defRPr/>
              </a:pPr>
              <a:t>59</a:t>
            </a:fld>
            <a:endParaRPr lang="en-US" altLang="zh-CN"/>
          </a:p>
        </p:txBody>
      </p:sp>
      <p:sp>
        <p:nvSpPr>
          <p:cNvPr id="413698" name="Rectangle 2">
            <a:extLst>
              <a:ext uri="{FF2B5EF4-FFF2-40B4-BE49-F238E27FC236}">
                <a16:creationId xmlns:a16="http://schemas.microsoft.com/office/drawing/2014/main" id="{674FDE85-FF0D-4D35-9CC7-6DF60BF590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57200"/>
            <a:ext cx="83058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）卤仿反应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化工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F8A3AFC-7CF4-41A2-979A-413746184D1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061444A-658E-40A5-B7F3-9FD66CDCAD3E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  <p:sp>
        <p:nvSpPr>
          <p:cNvPr id="67589" name="文本框 9">
            <a:extLst>
              <a:ext uri="{FF2B5EF4-FFF2-40B4-BE49-F238E27FC236}">
                <a16:creationId xmlns:a16="http://schemas.microsoft.com/office/drawing/2014/main" id="{AC17BCBE-9D5A-4234-953C-F630F6EB3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004888"/>
            <a:ext cx="81470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zh-CN" altLang="en-US" sz="240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甲基酮类化合物</a:t>
            </a:r>
            <a:r>
              <a:rPr lang="zh-CN" altLang="en-US" sz="240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或能被次卤酸钠氧化成甲基酮的化合物</a:t>
            </a:r>
            <a:r>
              <a:rPr lang="zh-CN" altLang="en-US" sz="2400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，在碱性条件下与氯、溴、碘作用分别生成氯仿、溴仿、碘仿（统称卤仿）的反应称为卤仿反应。</a:t>
            </a: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44" name="Object 4">
            <a:extLst>
              <a:ext uri="{FF2B5EF4-FFF2-40B4-BE49-F238E27FC236}">
                <a16:creationId xmlns:a16="http://schemas.microsoft.com/office/drawing/2014/main" id="{C0600F3B-66FF-4BEE-ABDB-91121773DF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4400" y="2743200"/>
          <a:ext cx="1447800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22" name="CS ChemDraw Drawing" r:id="rId3" imgW="1143000" imgH="624840" progId="ChemDraw.Document.4.5">
                  <p:embed/>
                </p:oleObj>
              </mc:Choice>
              <mc:Fallback>
                <p:oleObj name="CS ChemDraw Drawing" r:id="rId3" imgW="1143000" imgH="624840" progId="ChemDraw.Document.4.5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743200"/>
                        <a:ext cx="1447800" cy="788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 Box 5">
            <a:extLst>
              <a:ext uri="{FF2B5EF4-FFF2-40B4-BE49-F238E27FC236}">
                <a16:creationId xmlns:a16="http://schemas.microsoft.com/office/drawing/2014/main" id="{140EF0C6-CD4E-47E2-9896-D2EEBA4B14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3124200"/>
            <a:ext cx="259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  4NaOH  +  3X</a:t>
            </a:r>
            <a:r>
              <a:rPr kumimoji="1" lang="en-US" altLang="zh-CN" sz="2400" b="1" baseline="-250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400" b="1">
              <a:solidFill>
                <a:srgbClr val="33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6" name="Line 6">
            <a:extLst>
              <a:ext uri="{FF2B5EF4-FFF2-40B4-BE49-F238E27FC236}">
                <a16:creationId xmlns:a16="http://schemas.microsoft.com/office/drawing/2014/main" id="{DF277A20-D95C-4F35-8A20-E77DD9EF6342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3352800"/>
            <a:ext cx="838200" cy="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2800" b="1" ker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7" name="Text Box 7">
            <a:extLst>
              <a:ext uri="{FF2B5EF4-FFF2-40B4-BE49-F238E27FC236}">
                <a16:creationId xmlns:a16="http://schemas.microsoft.com/office/drawing/2014/main" id="{4795FEE6-38E6-4696-8FF4-FACD4B3A1E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3124200"/>
            <a:ext cx="281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RCOONa  +  CHX</a:t>
            </a:r>
            <a:r>
              <a:rPr kumimoji="1" lang="en-US" altLang="zh-CN" sz="2400" b="1" baseline="-250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1">
              <a:solidFill>
                <a:srgbClr val="33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8" name="Line 8">
            <a:extLst>
              <a:ext uri="{FF2B5EF4-FFF2-40B4-BE49-F238E27FC236}">
                <a16:creationId xmlns:a16="http://schemas.microsoft.com/office/drawing/2014/main" id="{D933A8DD-1E40-440B-8531-5ABB60BC54FC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3505200"/>
            <a:ext cx="0" cy="76200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2800" b="1" ker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9" name="Line 9">
            <a:extLst>
              <a:ext uri="{FF2B5EF4-FFF2-40B4-BE49-F238E27FC236}">
                <a16:creationId xmlns:a16="http://schemas.microsoft.com/office/drawing/2014/main" id="{6E3491AA-45A8-4EAD-9DA0-38EB32089E19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4267200"/>
            <a:ext cx="609600" cy="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2800" b="1" ker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0" name="Text Box 10">
            <a:extLst>
              <a:ext uri="{FF2B5EF4-FFF2-40B4-BE49-F238E27FC236}">
                <a16:creationId xmlns:a16="http://schemas.microsoft.com/office/drawing/2014/main" id="{5217BC5A-A3B9-4F32-B9C5-47E4162F1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36576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0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</a:t>
            </a:r>
            <a:r>
              <a:rPr kumimoji="1" lang="en-US" altLang="zh-CN" sz="2000" b="1" baseline="300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endParaRPr kumimoji="1" lang="en-US" altLang="zh-CN" sz="2000" b="1">
              <a:solidFill>
                <a:srgbClr val="33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" name="Rectangle 11">
            <a:extLst>
              <a:ext uri="{FF2B5EF4-FFF2-40B4-BE49-F238E27FC236}">
                <a16:creationId xmlns:a16="http://schemas.microsoft.com/office/drawing/2014/main" id="{9CA995B9-3456-4A68-842C-EB908DCC1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4038600"/>
            <a:ext cx="1335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RCOOH</a:t>
            </a:r>
          </a:p>
        </p:txBody>
      </p:sp>
      <p:graphicFrame>
        <p:nvGraphicFramePr>
          <p:cNvPr id="52" name="Object 12">
            <a:extLst>
              <a:ext uri="{FF2B5EF4-FFF2-40B4-BE49-F238E27FC236}">
                <a16:creationId xmlns:a16="http://schemas.microsoft.com/office/drawing/2014/main" id="{9FE85E8C-DAB8-414D-BB7F-CBBF8445B2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0" y="4724400"/>
          <a:ext cx="1295400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23" name="CS ChemDraw Drawing" r:id="rId5" imgW="815340" imgH="612140" progId="ChemDraw.Document.4.5">
                  <p:embed/>
                </p:oleObj>
              </mc:Choice>
              <mc:Fallback>
                <p:oleObj name="CS ChemDraw Drawing" r:id="rId5" imgW="815340" imgH="612140" progId="ChemDraw.Document.4.5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724400"/>
                        <a:ext cx="1295400" cy="97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5C995C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13">
            <a:extLst>
              <a:ext uri="{FF2B5EF4-FFF2-40B4-BE49-F238E27FC236}">
                <a16:creationId xmlns:a16="http://schemas.microsoft.com/office/drawing/2014/main" id="{23747E5B-7281-4DA1-881C-65CC9064AF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14800" y="4724400"/>
          <a:ext cx="2209800" cy="98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24" name="CS ChemDraw Drawing" r:id="rId7" imgW="1419860" imgH="635000" progId="ChemDraw.Document.4.5">
                  <p:embed/>
                </p:oleObj>
              </mc:Choice>
              <mc:Fallback>
                <p:oleObj name="CS ChemDraw Drawing" r:id="rId7" imgW="1419860" imgH="635000" progId="ChemDraw.Document.4.5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4724400"/>
                        <a:ext cx="2209800" cy="985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5C995C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Text Box 26">
            <a:extLst>
              <a:ext uri="{FF2B5EF4-FFF2-40B4-BE49-F238E27FC236}">
                <a16:creationId xmlns:a16="http://schemas.microsoft.com/office/drawing/2014/main" id="{C49CC222-9AF7-4A13-B501-965AA2301CAE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1493838" y="3001962"/>
            <a:ext cx="457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40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~</a:t>
            </a:r>
          </a:p>
        </p:txBody>
      </p:sp>
      <p:sp>
        <p:nvSpPr>
          <p:cNvPr id="55" name="Rectangle 28">
            <a:extLst>
              <a:ext uri="{FF2B5EF4-FFF2-40B4-BE49-F238E27FC236}">
                <a16:creationId xmlns:a16="http://schemas.microsoft.com/office/drawing/2014/main" id="{D4D94A80-C868-4A97-99C0-D497A3745B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3505200"/>
            <a:ext cx="1003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卤仿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kumimoji="1" lang="en-US" altLang="zh-CN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6" name="Rectangle 29">
            <a:extLst>
              <a:ext uri="{FF2B5EF4-FFF2-40B4-BE49-F238E27FC236}">
                <a16:creationId xmlns:a16="http://schemas.microsoft.com/office/drawing/2014/main" id="{85C86754-D991-44C9-9D97-3CF99CECF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4648200"/>
            <a:ext cx="990600" cy="114300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endParaRPr kumimoji="1"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7" name="Rectangle 30">
            <a:extLst>
              <a:ext uri="{FF2B5EF4-FFF2-40B4-BE49-F238E27FC236}">
                <a16:creationId xmlns:a16="http://schemas.microsoft.com/office/drawing/2014/main" id="{ECECF874-B6FE-40E1-B25D-534FC39CB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4648200"/>
            <a:ext cx="1524000" cy="114300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endParaRPr kumimoji="1" lang="zh-CN" altLang="en-US" sz="28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13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1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4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5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6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3698" grpId="0"/>
      <p:bldP spid="45" grpId="0" autoUpdateAnimBg="0"/>
      <p:bldP spid="47" grpId="0" autoUpdateAnimBg="0"/>
      <p:bldP spid="50" grpId="0" autoUpdateAnimBg="0"/>
      <p:bldP spid="51" grpId="0" autoUpdateAnimBg="0"/>
      <p:bldP spid="54" grpId="0" autoUpdateAnimBg="0"/>
      <p:bldP spid="55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046398DB-4F88-43EB-9BA6-05702A757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D13D39-0BDB-4170-9811-35C27F3952F6}" type="slidenum">
              <a:rPr lang="en-US" altLang="zh-CN"/>
              <a:pPr>
                <a:defRPr/>
              </a:pPr>
              <a:t>6</a:t>
            </a:fld>
            <a:endParaRPr lang="en-US" altLang="zh-CN"/>
          </a:p>
        </p:txBody>
      </p:sp>
      <p:graphicFrame>
        <p:nvGraphicFramePr>
          <p:cNvPr id="374803" name="Object 19">
            <a:extLst>
              <a:ext uri="{FF2B5EF4-FFF2-40B4-BE49-F238E27FC236}">
                <a16:creationId xmlns:a16="http://schemas.microsoft.com/office/drawing/2014/main" id="{74661833-2024-4023-84A3-2B2CC2ABF7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19250" y="692150"/>
          <a:ext cx="5813425" cy="144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3" name="CS ChemDraw Drawing" r:id="rId3" imgW="3585625" imgH="892940" progId="ChemDraw.Document.6.0">
                  <p:embed/>
                </p:oleObj>
              </mc:Choice>
              <mc:Fallback>
                <p:oleObj name="CS ChemDraw Drawing" r:id="rId3" imgW="3585625" imgH="892940" progId="ChemDraw.Document.6.0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692150"/>
                        <a:ext cx="5813425" cy="1446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4804" name="Object 20">
            <a:extLst>
              <a:ext uri="{FF2B5EF4-FFF2-40B4-BE49-F238E27FC236}">
                <a16:creationId xmlns:a16="http://schemas.microsoft.com/office/drawing/2014/main" id="{3F3AA812-E100-4749-8BEB-AA44837D8B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19250" y="2636838"/>
          <a:ext cx="5940425" cy="156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4" name="CS ChemDraw Drawing" r:id="rId5" imgW="3661748" imgH="962583" progId="ChemDraw.Document.6.0">
                  <p:embed/>
                </p:oleObj>
              </mc:Choice>
              <mc:Fallback>
                <p:oleObj name="CS ChemDraw Drawing" r:id="rId5" imgW="3661748" imgH="962583" progId="ChemDraw.Document.6.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2636838"/>
                        <a:ext cx="5940425" cy="1560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4805" name="Object 21">
            <a:extLst>
              <a:ext uri="{FF2B5EF4-FFF2-40B4-BE49-F238E27FC236}">
                <a16:creationId xmlns:a16="http://schemas.microsoft.com/office/drawing/2014/main" id="{F363F56A-40DC-4ECC-BC57-533B8333B5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47813" y="4581525"/>
          <a:ext cx="6264275" cy="156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5" name="CS ChemDraw Drawing" r:id="rId7" imgW="3862854" imgH="965822" progId="ChemDraw.Document.6.0">
                  <p:embed/>
                </p:oleObj>
              </mc:Choice>
              <mc:Fallback>
                <p:oleObj name="CS ChemDraw Drawing" r:id="rId7" imgW="3862854" imgH="965822" progId="ChemDraw.Document.6.0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4581525"/>
                        <a:ext cx="6264275" cy="156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1216A27-884D-4E85-9A72-BA452E7C785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F8BB75D-300F-4089-827D-BC822FA1B3A0}" type="datetime11">
              <a:rPr lang="zh-CN" altLang="en-US"/>
              <a:pPr>
                <a:defRPr/>
              </a:pPr>
              <a:t>13:31:50</a:t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74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374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374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9E9EDDD-5762-44FA-ABC0-0AEA67CCD9C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33CAA2D-DE39-4789-9CC3-5F193029A289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D0C015D-D834-435F-954B-07E8947E1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C705FBC-F334-4C8D-B8F6-7168F3CB4349}" type="slidenum">
              <a:rPr lang="en-US" altLang="zh-CN" smtClean="0"/>
              <a:pPr>
                <a:defRPr/>
              </a:pPr>
              <a:t>60</a:t>
            </a:fld>
            <a:endParaRPr lang="en-US" altLang="zh-CN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87616EE3-A1F9-421B-8201-A53F48AEF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765175"/>
            <a:ext cx="4800600" cy="609600"/>
          </a:xfrm>
          <a:prstGeom prst="rect">
            <a:avLst/>
          </a:prstGeom>
          <a:solidFill>
            <a:srgbClr val="3333CC"/>
          </a:solidFill>
          <a:ln>
            <a:noFill/>
          </a:ln>
          <a:effectLst>
            <a:prstShdw prst="shdw17" dist="17961" dir="2700000">
              <a:srgbClr val="3333CC">
                <a:gamma/>
                <a:shade val="60000"/>
                <a:invGamma/>
              </a:srgbClr>
            </a:prstShdw>
          </a:effectLst>
        </p:spPr>
        <p:txBody>
          <a:bodyPr/>
          <a:lstStyle>
            <a:lvl1pPr algn="ctr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algn="ctr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kern="0">
                <a:solidFill>
                  <a:srgbClr val="FFFF00"/>
                </a:solidFill>
              </a:rPr>
              <a:t>卤仿反应的机理</a:t>
            </a:r>
            <a:endParaRPr lang="zh-CN" altLang="en-US" sz="3200" b="1" kern="0">
              <a:solidFill>
                <a:srgbClr val="000000"/>
              </a:solidFill>
            </a:endParaRPr>
          </a:p>
        </p:txBody>
      </p:sp>
      <p:graphicFrame>
        <p:nvGraphicFramePr>
          <p:cNvPr id="24" name="Object 3">
            <a:extLst>
              <a:ext uri="{FF2B5EF4-FFF2-40B4-BE49-F238E27FC236}">
                <a16:creationId xmlns:a16="http://schemas.microsoft.com/office/drawing/2014/main" id="{ED821AD3-2BE8-43B8-A300-EF93737353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" y="1831975"/>
          <a:ext cx="1828800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49" name="CS ChemDraw Drawing" r:id="rId3" imgW="1562100" imgH="612140" progId="ChemDraw.Document.4.5">
                  <p:embed/>
                </p:oleObj>
              </mc:Choice>
              <mc:Fallback>
                <p:oleObj name="CS ChemDraw Drawing" r:id="rId3" imgW="1562100" imgH="612140" progId="ChemDraw.Document.4.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831975"/>
                        <a:ext cx="1828800" cy="71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4">
            <a:extLst>
              <a:ext uri="{FF2B5EF4-FFF2-40B4-BE49-F238E27FC236}">
                <a16:creationId xmlns:a16="http://schemas.microsoft.com/office/drawing/2014/main" id="{A5D62F7A-F1D4-4758-989A-C3F69D5950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05200" y="1755775"/>
          <a:ext cx="2514600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50" name="CS ChemDraw Drawing" r:id="rId5" imgW="2080260" imgH="779780" progId="ChemDraw.Document.4.5">
                  <p:embed/>
                </p:oleObj>
              </mc:Choice>
              <mc:Fallback>
                <p:oleObj name="CS ChemDraw Drawing" r:id="rId5" imgW="2080260" imgH="779780" progId="ChemDraw.Document.4.5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1755775"/>
                        <a:ext cx="2514600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Line 5">
            <a:extLst>
              <a:ext uri="{FF2B5EF4-FFF2-40B4-BE49-F238E27FC236}">
                <a16:creationId xmlns:a16="http://schemas.microsoft.com/office/drawing/2014/main" id="{1CAAE296-61E9-4D65-BC93-AD2BFDCF63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" y="2365375"/>
            <a:ext cx="1219200" cy="0"/>
          </a:xfrm>
          <a:prstGeom prst="line">
            <a:avLst/>
          </a:prstGeom>
          <a:noFill/>
          <a:ln w="38100">
            <a:solidFill>
              <a:srgbClr val="3333CC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2800" b="1" ker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" name="Text Box 6">
            <a:extLst>
              <a:ext uri="{FF2B5EF4-FFF2-40B4-BE49-F238E27FC236}">
                <a16:creationId xmlns:a16="http://schemas.microsoft.com/office/drawing/2014/main" id="{8A6B6EE2-D572-4D39-9AA6-19C38A9F2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1984375"/>
            <a:ext cx="762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000" b="1" baseline="300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kumimoji="1" lang="en-US" altLang="zh-CN" sz="20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OH</a:t>
            </a:r>
          </a:p>
        </p:txBody>
      </p:sp>
      <p:graphicFrame>
        <p:nvGraphicFramePr>
          <p:cNvPr id="28" name="Object 7">
            <a:extLst>
              <a:ext uri="{FF2B5EF4-FFF2-40B4-BE49-F238E27FC236}">
                <a16:creationId xmlns:a16="http://schemas.microsoft.com/office/drawing/2014/main" id="{A1765215-BD09-4D74-8812-FB377F7720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19800" y="1679575"/>
          <a:ext cx="1184275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51" name="CS ChemDraw Drawing" r:id="rId7" imgW="932180" imgH="960120" progId="ChemDraw.Document.4.5">
                  <p:embed/>
                </p:oleObj>
              </mc:Choice>
              <mc:Fallback>
                <p:oleObj name="CS ChemDraw Drawing" r:id="rId7" imgW="932180" imgH="960120" progId="ChemDraw.Document.4.5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1679575"/>
                        <a:ext cx="1184275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Line 8">
            <a:extLst>
              <a:ext uri="{FF2B5EF4-FFF2-40B4-BE49-F238E27FC236}">
                <a16:creationId xmlns:a16="http://schemas.microsoft.com/office/drawing/2014/main" id="{90940237-F033-4C34-8C28-C93ED3108BB4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4498975"/>
            <a:ext cx="1371600" cy="0"/>
          </a:xfrm>
          <a:prstGeom prst="line">
            <a:avLst/>
          </a:prstGeom>
          <a:noFill/>
          <a:ln w="38100">
            <a:solidFill>
              <a:srgbClr val="3333CC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2800" b="1" ker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" name="Line 9">
            <a:extLst>
              <a:ext uri="{FF2B5EF4-FFF2-40B4-BE49-F238E27FC236}">
                <a16:creationId xmlns:a16="http://schemas.microsoft.com/office/drawing/2014/main" id="{281E868F-1992-49D6-AE2C-509876F47E10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1400" y="2289175"/>
            <a:ext cx="762000" cy="0"/>
          </a:xfrm>
          <a:prstGeom prst="line">
            <a:avLst/>
          </a:prstGeom>
          <a:noFill/>
          <a:ln w="38100">
            <a:solidFill>
              <a:srgbClr val="3333CC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2800" b="1" ker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1" name="Text Box 10">
            <a:extLst>
              <a:ext uri="{FF2B5EF4-FFF2-40B4-BE49-F238E27FC236}">
                <a16:creationId xmlns:a16="http://schemas.microsoft.com/office/drawing/2014/main" id="{D07428B7-D8A2-4FD7-A98D-EF98336338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270375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RCOOH  +  X</a:t>
            </a:r>
            <a:r>
              <a:rPr kumimoji="1" lang="en-US" altLang="zh-CN" sz="2400" b="1" baseline="-250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 </a:t>
            </a:r>
            <a:r>
              <a:rPr kumimoji="1" lang="en-US" altLang="zh-CN" sz="2400" b="1" baseline="300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endParaRPr kumimoji="1" lang="en-US" altLang="zh-CN" sz="2400" b="1">
              <a:solidFill>
                <a:srgbClr val="33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2" name="Rectangle 11">
            <a:extLst>
              <a:ext uri="{FF2B5EF4-FFF2-40B4-BE49-F238E27FC236}">
                <a16:creationId xmlns:a16="http://schemas.microsoft.com/office/drawing/2014/main" id="{37F918C1-2374-4E5C-9FF1-A094349A2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4270375"/>
            <a:ext cx="24241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RCOO</a:t>
            </a:r>
            <a:r>
              <a:rPr kumimoji="1" lang="en-US" altLang="zh-CN" sz="2400" b="1" baseline="300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+  HCX</a:t>
            </a:r>
            <a:r>
              <a:rPr kumimoji="1" lang="en-US" altLang="zh-CN" sz="2400" b="1" baseline="-250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400" b="1" baseline="30000">
              <a:solidFill>
                <a:srgbClr val="33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" name="Line 12">
            <a:extLst>
              <a:ext uri="{FF2B5EF4-FFF2-40B4-BE49-F238E27FC236}">
                <a16:creationId xmlns:a16="http://schemas.microsoft.com/office/drawing/2014/main" id="{391B5443-819C-4B28-B18D-A29B8F8CE75A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4727575"/>
            <a:ext cx="0" cy="990600"/>
          </a:xfrm>
          <a:prstGeom prst="line">
            <a:avLst/>
          </a:prstGeom>
          <a:noFill/>
          <a:ln w="38100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2800" b="1" ker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" name="Line 13">
            <a:extLst>
              <a:ext uri="{FF2B5EF4-FFF2-40B4-BE49-F238E27FC236}">
                <a16:creationId xmlns:a16="http://schemas.microsoft.com/office/drawing/2014/main" id="{FB125137-DFD5-4182-9FE6-726F4511C794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5718175"/>
            <a:ext cx="1600200" cy="0"/>
          </a:xfrm>
          <a:prstGeom prst="line">
            <a:avLst/>
          </a:prstGeom>
          <a:noFill/>
          <a:ln w="38100">
            <a:solidFill>
              <a:srgbClr val="3333CC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2800" b="1" ker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" name="Rectangle 14">
            <a:extLst>
              <a:ext uri="{FF2B5EF4-FFF2-40B4-BE49-F238E27FC236}">
                <a16:creationId xmlns:a16="http://schemas.microsoft.com/office/drawing/2014/main" id="{2377855E-B2F2-414E-8DD2-A41970F27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5440363"/>
            <a:ext cx="1335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RCOOH</a:t>
            </a:r>
          </a:p>
        </p:txBody>
      </p:sp>
      <p:sp>
        <p:nvSpPr>
          <p:cNvPr id="36" name="Rectangle 33">
            <a:extLst>
              <a:ext uri="{FF2B5EF4-FFF2-40B4-BE49-F238E27FC236}">
                <a16:creationId xmlns:a16="http://schemas.microsoft.com/office/drawing/2014/main" id="{60C9DBF0-B42B-49A9-9E7D-6DA0993A3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5313363"/>
            <a:ext cx="4746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</a:t>
            </a:r>
            <a:r>
              <a:rPr kumimoji="1" lang="en-US" altLang="zh-CN" sz="2000" b="1" baseline="300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endParaRPr kumimoji="1" lang="en-US" altLang="zh-CN" sz="2000" b="1">
              <a:solidFill>
                <a:srgbClr val="33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7" name="Text Box 34">
            <a:extLst>
              <a:ext uri="{FF2B5EF4-FFF2-40B4-BE49-F238E27FC236}">
                <a16:creationId xmlns:a16="http://schemas.microsoft.com/office/drawing/2014/main" id="{B44D9B53-23EE-4571-AE2C-2BAAF5448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3432175"/>
            <a:ext cx="2209800" cy="457200"/>
          </a:xfrm>
          <a:prstGeom prst="rect">
            <a:avLst/>
          </a:prstGeom>
          <a:solidFill>
            <a:srgbClr val="FFCCCC"/>
          </a:solidFill>
          <a:ln>
            <a:noFill/>
          </a:ln>
          <a:effectLst>
            <a:prstShdw prst="shdw17" dist="17961" dir="2700000">
              <a:srgbClr val="997A7A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sz="24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加成消除机制</a:t>
            </a:r>
          </a:p>
        </p:txBody>
      </p:sp>
      <p:sp>
        <p:nvSpPr>
          <p:cNvPr id="38" name="Line 35">
            <a:extLst>
              <a:ext uri="{FF2B5EF4-FFF2-40B4-BE49-F238E27FC236}">
                <a16:creationId xmlns:a16="http://schemas.microsoft.com/office/drawing/2014/main" id="{9F08710E-3721-42C7-B505-1A8341D83B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67600" y="2365375"/>
            <a:ext cx="304800" cy="1066800"/>
          </a:xfrm>
          <a:prstGeom prst="line">
            <a:avLst/>
          </a:prstGeom>
          <a:noFill/>
          <a:ln w="57150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" name="Line 36">
            <a:extLst>
              <a:ext uri="{FF2B5EF4-FFF2-40B4-BE49-F238E27FC236}">
                <a16:creationId xmlns:a16="http://schemas.microsoft.com/office/drawing/2014/main" id="{924518E6-FDE9-45D7-8DC6-12976267B38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334000" y="2441575"/>
            <a:ext cx="838200" cy="990600"/>
          </a:xfrm>
          <a:prstGeom prst="line">
            <a:avLst/>
          </a:prstGeom>
          <a:noFill/>
          <a:ln w="57150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" name="Rectangle 37">
            <a:extLst>
              <a:ext uri="{FF2B5EF4-FFF2-40B4-BE49-F238E27FC236}">
                <a16:creationId xmlns:a16="http://schemas.microsoft.com/office/drawing/2014/main" id="{5BD48F1A-B270-46C0-9FB5-1B17845F9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2671763"/>
            <a:ext cx="1631950" cy="457200"/>
          </a:xfrm>
          <a:prstGeom prst="rect">
            <a:avLst/>
          </a:prstGeom>
          <a:solidFill>
            <a:srgbClr val="FFCCCC"/>
          </a:solidFill>
          <a:ln>
            <a:noFill/>
          </a:ln>
          <a:effectLst>
            <a:prstShdw prst="shdw17" dist="17961" dir="2700000">
              <a:srgbClr val="997A7A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-H</a:t>
            </a:r>
            <a:r>
              <a:rPr kumimoji="1" lang="zh-CN" altLang="en-US" sz="24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的卤化</a:t>
            </a:r>
          </a:p>
        </p:txBody>
      </p:sp>
      <p:sp>
        <p:nvSpPr>
          <p:cNvPr id="41" name="Text Box 38">
            <a:extLst>
              <a:ext uri="{FF2B5EF4-FFF2-40B4-BE49-F238E27FC236}">
                <a16:creationId xmlns:a16="http://schemas.microsoft.com/office/drawing/2014/main" id="{D4CE5DCF-4AEB-4EFF-BE70-CF4BC8A2B3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4651375"/>
            <a:ext cx="1447800" cy="457200"/>
          </a:xfrm>
          <a:prstGeom prst="rect">
            <a:avLst/>
          </a:prstGeom>
          <a:solidFill>
            <a:srgbClr val="FFCCCC"/>
          </a:solidFill>
          <a:ln>
            <a:noFill/>
          </a:ln>
          <a:effectLst>
            <a:prstShdw prst="shdw17" dist="17961" dir="2700000">
              <a:srgbClr val="997A7A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>
                <a:solidFill>
                  <a:srgbClr val="A5002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酸碱反应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7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1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64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 autoUpdateAnimBg="0"/>
      <p:bldP spid="27" grpId="0" autoUpdateAnimBg="0"/>
      <p:bldP spid="31" grpId="0" autoUpdateAnimBg="0"/>
      <p:bldP spid="32" grpId="0" autoUpdateAnimBg="0"/>
      <p:bldP spid="35" grpId="0" autoUpdateAnimBg="0"/>
      <p:bldP spid="36" grpId="0" autoUpdateAnimBg="0"/>
      <p:bldP spid="37" grpId="0" animBg="1" autoUpdateAnimBg="0"/>
      <p:bldP spid="40" grpId="0" animBg="1" autoUpdateAnimBg="0"/>
      <p:bldP spid="41" grpId="0" animBg="1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BA07E3C-16FD-46E1-B2B4-ED07F9BCC06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717A844-5B1B-434C-960E-D8B77543B97F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4DEABE9-32EA-4284-A63C-C47365CB9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2C3404-84EF-46CA-89B5-6389342992C8}" type="slidenum">
              <a:rPr lang="en-US" altLang="zh-CN" smtClean="0"/>
              <a:pPr>
                <a:defRPr/>
              </a:pPr>
              <a:t>61</a:t>
            </a:fld>
            <a:endParaRPr lang="en-US" altLang="zh-CN"/>
          </a:p>
        </p:txBody>
      </p:sp>
      <p:sp>
        <p:nvSpPr>
          <p:cNvPr id="22" name="Rectangle 1040">
            <a:extLst>
              <a:ext uri="{FF2B5EF4-FFF2-40B4-BE49-F238E27FC236}">
                <a16:creationId xmlns:a16="http://schemas.microsoft.com/office/drawing/2014/main" id="{EE513296-6741-4735-906D-244E1C5E1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908050"/>
            <a:ext cx="3962400" cy="579438"/>
          </a:xfrm>
          <a:prstGeom prst="rect">
            <a:avLst/>
          </a:prstGeom>
          <a:solidFill>
            <a:srgbClr val="A50021"/>
          </a:solidFill>
          <a:ln>
            <a:noFill/>
          </a:ln>
          <a:effectLst>
            <a:prstShdw prst="shdw17" dist="17961" dir="2700000">
              <a:srgbClr val="630014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3200" b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卤仿反应的应用</a:t>
            </a:r>
          </a:p>
        </p:txBody>
      </p:sp>
      <p:sp>
        <p:nvSpPr>
          <p:cNvPr id="23" name="Text Box 1041">
            <a:extLst>
              <a:ext uri="{FF2B5EF4-FFF2-40B4-BE49-F238E27FC236}">
                <a16:creationId xmlns:a16="http://schemas.microsoft.com/office/drawing/2014/main" id="{793BAF1E-79FA-44D5-92F6-6C0410259B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746250"/>
            <a:ext cx="358140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  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鉴别：碘仿是黄色固体。</a:t>
            </a:r>
          </a:p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  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制备羧酸</a:t>
            </a:r>
          </a:p>
        </p:txBody>
      </p:sp>
      <p:graphicFrame>
        <p:nvGraphicFramePr>
          <p:cNvPr id="24" name="Object 1043">
            <a:extLst>
              <a:ext uri="{FF2B5EF4-FFF2-40B4-BE49-F238E27FC236}">
                <a16:creationId xmlns:a16="http://schemas.microsoft.com/office/drawing/2014/main" id="{AEC05A57-F7FC-48ED-BFA8-0DE2968A14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" y="3270250"/>
          <a:ext cx="1143000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78" name="CS ChemDraw Drawing" r:id="rId3" imgW="1214120" imgH="736600" progId="ChemDraw.Document.4.5">
                  <p:embed/>
                </p:oleObj>
              </mc:Choice>
              <mc:Fallback>
                <p:oleObj name="CS ChemDraw Drawing" r:id="rId3" imgW="1214120" imgH="736600" progId="ChemDraw.Document.4.5">
                  <p:embed/>
                  <p:pic>
                    <p:nvPicPr>
                      <p:cNvPr id="0" name="Object 10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3270250"/>
                        <a:ext cx="1143000" cy="693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044">
            <a:extLst>
              <a:ext uri="{FF2B5EF4-FFF2-40B4-BE49-F238E27FC236}">
                <a16:creationId xmlns:a16="http://schemas.microsoft.com/office/drawing/2014/main" id="{EBDFCF3F-1E6B-4DF3-9BD7-99559C9D0C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81800" y="3270250"/>
          <a:ext cx="198120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79" name="CS ChemDraw Drawing" r:id="rId5" imgW="2098040" imgH="749300" progId="ChemDraw.Document.4.5">
                  <p:embed/>
                </p:oleObj>
              </mc:Choice>
              <mc:Fallback>
                <p:oleObj name="CS ChemDraw Drawing" r:id="rId5" imgW="2098040" imgH="749300" progId="ChemDraw.Document.4.5">
                  <p:embed/>
                  <p:pic>
                    <p:nvPicPr>
                      <p:cNvPr id="0" name="Object 10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3270250"/>
                        <a:ext cx="1981200" cy="70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Line 1046">
            <a:extLst>
              <a:ext uri="{FF2B5EF4-FFF2-40B4-BE49-F238E27FC236}">
                <a16:creationId xmlns:a16="http://schemas.microsoft.com/office/drawing/2014/main" id="{CB70C1D6-6C99-42D6-9FCA-1BF2E1DD6913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3651250"/>
            <a:ext cx="16002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2800" b="1" ker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" name="Line 1047">
            <a:extLst>
              <a:ext uri="{FF2B5EF4-FFF2-40B4-BE49-F238E27FC236}">
                <a16:creationId xmlns:a16="http://schemas.microsoft.com/office/drawing/2014/main" id="{DEB1F06E-FBB7-4B0D-96EA-15FBEBFC02BD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5600" y="5403850"/>
            <a:ext cx="1066800" cy="0"/>
          </a:xfrm>
          <a:prstGeom prst="line">
            <a:avLst/>
          </a:prstGeom>
          <a:noFill/>
          <a:ln w="38100">
            <a:solidFill>
              <a:srgbClr val="3333CC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2800" b="1" ker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8" name="Line 1048">
            <a:extLst>
              <a:ext uri="{FF2B5EF4-FFF2-40B4-BE49-F238E27FC236}">
                <a16:creationId xmlns:a16="http://schemas.microsoft.com/office/drawing/2014/main" id="{3BF8F8FD-A46A-466C-9AA5-CE66D2FE19E9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3651250"/>
            <a:ext cx="13716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2800" b="1" ker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9" name="Object 1049">
            <a:extLst>
              <a:ext uri="{FF2B5EF4-FFF2-40B4-BE49-F238E27FC236}">
                <a16:creationId xmlns:a16="http://schemas.microsoft.com/office/drawing/2014/main" id="{1BE3C5E1-79FE-4179-91B6-7643CFAE25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81400" y="2965450"/>
          <a:ext cx="1828800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80" name="CS ChemDraw Drawing" r:id="rId7" imgW="2009140" imgH="1183640" progId="ChemDraw.Document.4.5">
                  <p:embed/>
                </p:oleObj>
              </mc:Choice>
              <mc:Fallback>
                <p:oleObj name="CS ChemDraw Drawing" r:id="rId7" imgW="2009140" imgH="1183640" progId="ChemDraw.Document.4.5">
                  <p:embed/>
                  <p:pic>
                    <p:nvPicPr>
                      <p:cNvPr id="0" name="Object 10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2965450"/>
                        <a:ext cx="1828800" cy="107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ectangle 1050">
            <a:extLst>
              <a:ext uri="{FF2B5EF4-FFF2-40B4-BE49-F238E27FC236}">
                <a16:creationId xmlns:a16="http://schemas.microsoft.com/office/drawing/2014/main" id="{610BF520-07EE-428F-8A5C-04A74B5A3A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3194050"/>
            <a:ext cx="1117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 X</a:t>
            </a:r>
            <a:r>
              <a:rPr kumimoji="1" lang="en-US" altLang="zh-CN" b="1" baseline="-25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kumimoji="1" lang="en-US" altLang="zh-CN" b="1" baseline="30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kumimoji="1"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OH</a:t>
            </a:r>
            <a:endParaRPr kumimoji="1" lang="en-US" altLang="zh-CN" b="1">
              <a:solidFill>
                <a:srgbClr val="33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1" name="Rectangle 1051">
            <a:extLst>
              <a:ext uri="{FF2B5EF4-FFF2-40B4-BE49-F238E27FC236}">
                <a16:creationId xmlns:a16="http://schemas.microsoft.com/office/drawing/2014/main" id="{6FA9B475-DB19-403E-9B9A-F916CB8287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651250"/>
            <a:ext cx="6207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 H</a:t>
            </a:r>
            <a:r>
              <a:rPr kumimoji="1" lang="en-US" altLang="zh-CN" b="1" baseline="30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endParaRPr kumimoji="1" lang="en-US" altLang="zh-CN" b="1">
              <a:solidFill>
                <a:srgbClr val="33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2" name="Object 1052">
            <a:extLst>
              <a:ext uri="{FF2B5EF4-FFF2-40B4-BE49-F238E27FC236}">
                <a16:creationId xmlns:a16="http://schemas.microsoft.com/office/drawing/2014/main" id="{D0B5C2E0-F84F-469F-B501-902110F62B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" y="4870450"/>
          <a:ext cx="2209800" cy="67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81" name="CS ChemDraw Drawing" r:id="rId9" imgW="1948180" imgH="596900" progId="ChemDraw.Document.4.5">
                  <p:embed/>
                </p:oleObj>
              </mc:Choice>
              <mc:Fallback>
                <p:oleObj name="CS ChemDraw Drawing" r:id="rId9" imgW="1948180" imgH="596900" progId="ChemDraw.Document.4.5">
                  <p:embed/>
                  <p:pic>
                    <p:nvPicPr>
                      <p:cNvPr id="0" name="Object 10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4870450"/>
                        <a:ext cx="2209800" cy="677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tangle 1053">
            <a:extLst>
              <a:ext uri="{FF2B5EF4-FFF2-40B4-BE49-F238E27FC236}">
                <a16:creationId xmlns:a16="http://schemas.microsoft.com/office/drawing/2014/main" id="{F65FBDAD-BEE2-4FF0-88DC-D812C8798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5022850"/>
            <a:ext cx="768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KOCl</a:t>
            </a:r>
          </a:p>
        </p:txBody>
      </p:sp>
      <p:sp>
        <p:nvSpPr>
          <p:cNvPr id="34" name="Rectangle 1054">
            <a:extLst>
              <a:ext uri="{FF2B5EF4-FFF2-40B4-BE49-F238E27FC236}">
                <a16:creationId xmlns:a16="http://schemas.microsoft.com/office/drawing/2014/main" id="{99247D9C-F4A7-41F5-9FAB-178C18D3EF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4645025"/>
            <a:ext cx="615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</a:t>
            </a:r>
            <a:r>
              <a:rPr kumimoji="1" lang="en-US" altLang="zh-CN" b="1" baseline="-250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en-US" altLang="zh-CN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</a:p>
        </p:txBody>
      </p:sp>
      <p:sp>
        <p:nvSpPr>
          <p:cNvPr id="35" name="Line 1055">
            <a:extLst>
              <a:ext uri="{FF2B5EF4-FFF2-40B4-BE49-F238E27FC236}">
                <a16:creationId xmlns:a16="http://schemas.microsoft.com/office/drawing/2014/main" id="{46EF73AA-9C45-4D85-BD52-C722FB5D91A9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5403850"/>
            <a:ext cx="685800" cy="0"/>
          </a:xfrm>
          <a:prstGeom prst="line">
            <a:avLst/>
          </a:prstGeom>
          <a:noFill/>
          <a:ln w="38100">
            <a:solidFill>
              <a:srgbClr val="3333CC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2800" b="1" ker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6" name="Rectangle 1056">
            <a:extLst>
              <a:ext uri="{FF2B5EF4-FFF2-40B4-BE49-F238E27FC236}">
                <a16:creationId xmlns:a16="http://schemas.microsoft.com/office/drawing/2014/main" id="{0CB871DF-995C-41FC-97EE-2A67CC4483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5022850"/>
            <a:ext cx="449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</a:t>
            </a:r>
            <a:r>
              <a:rPr kumimoji="1" lang="en-US" altLang="zh-CN" b="1" baseline="300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</a:p>
        </p:txBody>
      </p:sp>
      <p:sp>
        <p:nvSpPr>
          <p:cNvPr id="37" name="Text Box 1057">
            <a:extLst>
              <a:ext uri="{FF2B5EF4-FFF2-40B4-BE49-F238E27FC236}">
                <a16:creationId xmlns:a16="http://schemas.microsoft.com/office/drawing/2014/main" id="{F58778F1-21AA-4B10-9642-F569063EB9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5175250"/>
            <a:ext cx="3581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0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(CH</a:t>
            </a:r>
            <a:r>
              <a:rPr kumimoji="1" lang="en-US" altLang="zh-CN" sz="2000" b="1" baseline="-250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kumimoji="1" lang="en-US" altLang="zh-CN" sz="20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en-US" altLang="zh-CN" sz="2000" b="1" baseline="-250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en-US" altLang="zh-CN" sz="20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C=CHCOOH  +  CHCl</a:t>
            </a:r>
            <a:r>
              <a:rPr kumimoji="1" lang="en-US" altLang="zh-CN" sz="2000" b="1" baseline="-250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000" b="1">
              <a:solidFill>
                <a:srgbClr val="33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8" name="Text Box 1058">
            <a:extLst>
              <a:ext uri="{FF2B5EF4-FFF2-40B4-BE49-F238E27FC236}">
                <a16:creationId xmlns:a16="http://schemas.microsoft.com/office/drawing/2014/main" id="{D2B62935-4A93-4474-B543-B386640F5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3270250"/>
            <a:ext cx="1295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CH</a:t>
            </a:r>
            <a:r>
              <a:rPr kumimoji="1" lang="en-US" altLang="zh-CN" b="1" baseline="-25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kumimoji="1"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COCl</a:t>
            </a:r>
          </a:p>
        </p:txBody>
      </p:sp>
      <p:sp>
        <p:nvSpPr>
          <p:cNvPr id="39" name="Text Box 1059">
            <a:extLst>
              <a:ext uri="{FF2B5EF4-FFF2-40B4-BE49-F238E27FC236}">
                <a16:creationId xmlns:a16="http://schemas.microsoft.com/office/drawing/2014/main" id="{21948B89-EC1B-4151-8D82-1641935134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3651250"/>
            <a:ext cx="1524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AlCl</a:t>
            </a:r>
            <a:r>
              <a:rPr kumimoji="1" lang="en-US" altLang="zh-CN" b="1" baseline="-25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3,</a:t>
            </a:r>
            <a:r>
              <a:rPr kumimoji="1"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200</a:t>
            </a:r>
            <a:r>
              <a:rPr kumimoji="1" lang="en-US" altLang="zh-CN" b="1" baseline="30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r>
              <a:rPr kumimoji="1"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7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 autoUpdateAnimBg="0"/>
      <p:bldP spid="23" grpId="0" autoUpdateAnimBg="0"/>
      <p:bldP spid="30" grpId="0" autoUpdateAnimBg="0"/>
      <p:bldP spid="31" grpId="0" autoUpdateAnimBg="0"/>
      <p:bldP spid="33" grpId="0" autoUpdateAnimBg="0"/>
      <p:bldP spid="34" grpId="0" autoUpdateAnimBg="0"/>
      <p:bldP spid="36" grpId="0" autoUpdateAnimBg="0"/>
      <p:bldP spid="37" grpId="0" autoUpdateAnimBg="0"/>
      <p:bldP spid="38" grpId="0" autoUpdateAnimBg="0"/>
      <p:bldP spid="39" grpId="0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06747A4-175C-4C6C-9D56-B23AE53F898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AB3AFBE-99CB-436F-9695-639DBB28AD10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DD801B4-F965-4B07-8A52-885E43015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EC2517-3A41-442F-BFDF-D0D8C8BFA289}" type="slidenum">
              <a:rPr lang="en-US" altLang="zh-CN" smtClean="0"/>
              <a:pPr>
                <a:defRPr/>
              </a:pPr>
              <a:t>62</a:t>
            </a:fld>
            <a:endParaRPr lang="en-US" altLang="zh-CN"/>
          </a:p>
        </p:txBody>
      </p:sp>
      <p:graphicFrame>
        <p:nvGraphicFramePr>
          <p:cNvPr id="5" name="Object 13">
            <a:extLst>
              <a:ext uri="{FF2B5EF4-FFF2-40B4-BE49-F238E27FC236}">
                <a16:creationId xmlns:a16="http://schemas.microsoft.com/office/drawing/2014/main" id="{5418AFC5-562D-4A46-A90D-51962903AA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0113" y="1341438"/>
          <a:ext cx="7056437" cy="111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4" name="CS ChemDraw Drawing" r:id="rId3" imgW="5139944" imgH="813310" progId="ChemDraw.Document.6.0">
                  <p:embed/>
                </p:oleObj>
              </mc:Choice>
              <mc:Fallback>
                <p:oleObj name="CS ChemDraw Drawing" r:id="rId3" imgW="5139944" imgH="813310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341438"/>
                        <a:ext cx="7056437" cy="1116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4">
            <a:extLst>
              <a:ext uri="{FF2B5EF4-FFF2-40B4-BE49-F238E27FC236}">
                <a16:creationId xmlns:a16="http://schemas.microsoft.com/office/drawing/2014/main" id="{130B6E00-77FE-4147-993A-9ADE0CD95E3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4213" y="3357563"/>
          <a:ext cx="7559675" cy="1150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5" name="CS ChemDraw Drawing" r:id="rId5" imgW="5354817" imgH="816549" progId="ChemDraw.Document.6.0">
                  <p:embed/>
                </p:oleObj>
              </mc:Choice>
              <mc:Fallback>
                <p:oleObj name="CS ChemDraw Drawing" r:id="rId5" imgW="5354817" imgH="816549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3357563"/>
                        <a:ext cx="7559675" cy="1150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3">
            <a:extLst>
              <a:ext uri="{FF2B5EF4-FFF2-40B4-BE49-F238E27FC236}">
                <a16:creationId xmlns:a16="http://schemas.microsoft.com/office/drawing/2014/main" id="{6B05860B-D911-477A-BEA7-9E04A7F0E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166D4E-B289-4635-AF2B-F245A036C038}" type="slidenum">
              <a:rPr lang="en-US" altLang="zh-CN"/>
              <a:pPr>
                <a:defRPr/>
              </a:pPr>
              <a:t>63</a:t>
            </a:fld>
            <a:endParaRPr lang="en-US" altLang="zh-CN"/>
          </a:p>
        </p:txBody>
      </p:sp>
      <p:sp>
        <p:nvSpPr>
          <p:cNvPr id="414726" name="Rectangle 6">
            <a:extLst>
              <a:ext uri="{FF2B5EF4-FFF2-40B4-BE49-F238E27FC236}">
                <a16:creationId xmlns:a16="http://schemas.microsoft.com/office/drawing/2014/main" id="{D8BF8DA1-EB8E-49CC-92A3-CBB001CCA1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3379788"/>
            <a:ext cx="8305800" cy="92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>
                <a:solidFill>
                  <a:srgbClr val="008000"/>
                </a:solidFill>
                <a:latin typeface="宋体" panose="02010600030101010101" pitchFamily="2" charset="-122"/>
              </a:rPr>
              <a:t>    </a:t>
            </a:r>
            <a:r>
              <a:rPr lang="zh-CN" altLang="en-US" sz="2400">
                <a:solidFill>
                  <a:srgbClr val="008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碘仿为黄色晶体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，现象明显，故常用来鉴定下列反应范围的化合物。</a:t>
            </a:r>
          </a:p>
        </p:txBody>
      </p:sp>
      <p:graphicFrame>
        <p:nvGraphicFramePr>
          <p:cNvPr id="414728" name="Object 8">
            <a:extLst>
              <a:ext uri="{FF2B5EF4-FFF2-40B4-BE49-F238E27FC236}">
                <a16:creationId xmlns:a16="http://schemas.microsoft.com/office/drawing/2014/main" id="{D2D5579A-2820-420C-8718-1047CA4475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84438" y="4603750"/>
          <a:ext cx="3962400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4" name="Document" r:id="rId3" imgW="2000250" imgH="533400" progId="ChemWindow.Document">
                  <p:embed/>
                </p:oleObj>
              </mc:Choice>
              <mc:Fallback>
                <p:oleObj name="Document" r:id="rId3" imgW="2000250" imgH="533400" progId="ChemWindow.Document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4603750"/>
                        <a:ext cx="3962400" cy="1057275"/>
                      </a:xfrm>
                      <a:prstGeom prst="rect">
                        <a:avLst/>
                      </a:prstGeom>
                      <a:solidFill>
                        <a:srgbClr val="996633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4729" name="Rectangle 9">
            <a:extLst>
              <a:ext uri="{FF2B5EF4-FFF2-40B4-BE49-F238E27FC236}">
                <a16:creationId xmlns:a16="http://schemas.microsoft.com/office/drawing/2014/main" id="{1BB318C7-279E-4F41-8A16-7A1FB8B84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71500"/>
            <a:ext cx="1409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FF33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碘仿反应</a:t>
            </a:r>
          </a:p>
        </p:txBody>
      </p:sp>
      <p:sp>
        <p:nvSpPr>
          <p:cNvPr id="414732" name="Rectangle 12">
            <a:extLst>
              <a:ext uri="{FF2B5EF4-FFF2-40B4-BE49-F238E27FC236}">
                <a16:creationId xmlns:a16="http://schemas.microsoft.com/office/drawing/2014/main" id="{D8793E47-CD39-4395-A6C0-2A09283EA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1290638"/>
            <a:ext cx="8229600" cy="194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          </a:t>
            </a:r>
            <a:r>
              <a:rPr lang="zh-CN" altLang="el-GR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如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果</a:t>
            </a:r>
            <a:r>
              <a:rPr lang="zh-CN" altLang="el-GR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反应使用</a:t>
            </a:r>
            <a:r>
              <a:rPr lang="el-GR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l-GR" altLang="zh-CN" sz="2400" baseline="-250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-NaOH(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碘仿试剂</a:t>
            </a:r>
            <a:r>
              <a:rPr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，反应得到黄色的碘仿沉淀。可用于甲基酮类的鉴别。由于</a:t>
            </a:r>
            <a:r>
              <a:rPr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400" baseline="-250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具有氧化性，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能将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甲基醇氧化为</a:t>
            </a:r>
            <a:r>
              <a:rPr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α-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甲基酮。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因此</a:t>
            </a:r>
            <a:r>
              <a:rPr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-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甲基的醇也可发生碘仿反应。</a:t>
            </a:r>
            <a:endParaRPr lang="zh-CN" altLang="zh-CN" sz="240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A04556C-90C9-4D78-903A-A42CF757B2F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A366258-0E02-4FA4-804E-2E7F2CCC9BFA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14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14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414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414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4726" grpId="0"/>
      <p:bldP spid="414729" grpId="0"/>
      <p:bldP spid="41473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1840" name="Object 16">
            <a:extLst>
              <a:ext uri="{FF2B5EF4-FFF2-40B4-BE49-F238E27FC236}">
                <a16:creationId xmlns:a16="http://schemas.microsoft.com/office/drawing/2014/main" id="{54B061C9-964B-440F-948C-FBD97215086A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369888" y="5445125"/>
          <a:ext cx="8404225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5" name="CS ChemDraw Drawing" r:id="rId4" imgW="6452127" imgH="692919" progId="ChemDraw.Document.6.0">
                  <p:embed/>
                </p:oleObj>
              </mc:Choice>
              <mc:Fallback>
                <p:oleObj name="CS ChemDraw Drawing" r:id="rId4" imgW="6452127" imgH="692919" progId="ChemDraw.Document.6.0">
                  <p:embed/>
                  <p:pic>
                    <p:nvPicPr>
                      <p:cNvPr id="0" name="Object 1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888" y="5445125"/>
                        <a:ext cx="8404225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灯片编号占位符 6">
            <a:extLst>
              <a:ext uri="{FF2B5EF4-FFF2-40B4-BE49-F238E27FC236}">
                <a16:creationId xmlns:a16="http://schemas.microsoft.com/office/drawing/2014/main" id="{9085EAC1-159C-4B41-84E4-40529CA1D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007FDF-36EB-49B2-A6C2-E0D66AC27442}" type="slidenum">
              <a:rPr lang="en-US" altLang="zh-CN"/>
              <a:pPr>
                <a:defRPr/>
              </a:pPr>
              <a:t>64</a:t>
            </a:fld>
            <a:endParaRPr lang="en-US" altLang="zh-CN"/>
          </a:p>
        </p:txBody>
      </p:sp>
      <p:sp>
        <p:nvSpPr>
          <p:cNvPr id="461828" name="Text Box 4">
            <a:extLst>
              <a:ext uri="{FF2B5EF4-FFF2-40B4-BE49-F238E27FC236}">
                <a16:creationId xmlns:a16="http://schemas.microsoft.com/office/drawing/2014/main" id="{3B18D52C-409C-48AD-BE4C-921711FDB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228725"/>
            <a:ext cx="655161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有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</a:t>
            </a: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-H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的醛或酮在酸或碱的作用下，缩合生</a:t>
            </a:r>
          </a:p>
          <a:p>
            <a:pPr eaLnBrk="1" hangingPunct="1"/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成</a:t>
            </a: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-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羟基醛或</a:t>
            </a: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-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羟基酮的反应称为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羟醛缩合。</a:t>
            </a:r>
            <a:endParaRPr kumimoji="1" lang="en-US" altLang="zh-CN" sz="2400" b="1">
              <a:solidFill>
                <a:srgbClr val="3333CC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461831" name="Rectangle 7">
            <a:extLst>
              <a:ext uri="{FF2B5EF4-FFF2-40B4-BE49-F238E27FC236}">
                <a16:creationId xmlns:a16="http://schemas.microsoft.com/office/drawing/2014/main" id="{B712F6EB-75D3-4015-9BAE-F079DB235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549275"/>
            <a:ext cx="229711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101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chemeClr val="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400" b="1">
                <a:solidFill>
                  <a:schemeClr val="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）羟醛缩合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274418F-9C63-4BF0-AC59-613F8D8C0D2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427F4D7-0D30-412C-8087-B5FE93660BE2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  <p:graphicFrame>
        <p:nvGraphicFramePr>
          <p:cNvPr id="72711" name="Object 2">
            <a:extLst>
              <a:ext uri="{FF2B5EF4-FFF2-40B4-BE49-F238E27FC236}">
                <a16:creationId xmlns:a16="http://schemas.microsoft.com/office/drawing/2014/main" id="{5B2034D5-393B-4870-829F-F69A7F6195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19363" y="2225675"/>
          <a:ext cx="4105275" cy="206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6" name="Image" r:id="rId6" imgW="5041270" imgH="2539683" progId="Photoshop.Image.7">
                  <p:embed/>
                </p:oleObj>
              </mc:Choice>
              <mc:Fallback>
                <p:oleObj name="Image" r:id="rId6" imgW="5041270" imgH="2539683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9363" y="2225675"/>
                        <a:ext cx="4105275" cy="206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12" name="文本框 12">
            <a:extLst>
              <a:ext uri="{FF2B5EF4-FFF2-40B4-BE49-F238E27FC236}">
                <a16:creationId xmlns:a16="http://schemas.microsoft.com/office/drawing/2014/main" id="{8F5B3815-1328-44B0-A141-7553A0EB6A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4738" y="4652963"/>
            <a:ext cx="62341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kumimoji="1" lang="zh-CN" altLang="en-US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</a:t>
            </a: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羟基醛</a:t>
            </a: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酮</a:t>
            </a: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易脱水形成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 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不饱和醛</a:t>
            </a: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酮</a:t>
            </a: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61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61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461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828" grpId="0"/>
      <p:bldP spid="46183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662D7D-0817-4E9C-AC9E-8DCC1976ACB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0F0244C-405F-4BCA-AB4A-B590B519F560}" type="datetime11">
              <a:rPr lang="zh-CN" altLang="en-US" smtClean="0"/>
              <a:pPr>
                <a:defRPr/>
              </a:pPr>
              <a:t>13:31:51</a:t>
            </a:fld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335057-7FB6-4FC6-B754-CDD776346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3ABB9-5F37-45CB-BB85-E31E967AEAA0}" type="slidenum">
              <a:rPr lang="en-US" altLang="zh-CN" smtClean="0"/>
              <a:pPr>
                <a:defRPr/>
              </a:pPr>
              <a:t>65</a:t>
            </a:fld>
            <a:endParaRPr lang="en-US" altLang="zh-CN"/>
          </a:p>
        </p:txBody>
      </p:sp>
      <p:graphicFrame>
        <p:nvGraphicFramePr>
          <p:cNvPr id="7" name="Object 11">
            <a:extLst>
              <a:ext uri="{FF2B5EF4-FFF2-40B4-BE49-F238E27FC236}">
                <a16:creationId xmlns:a16="http://schemas.microsoft.com/office/drawing/2014/main" id="{00124AF9-515B-4B44-BC68-52CC4821B0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5650" y="1196975"/>
          <a:ext cx="7058025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74" name="CS ChemDraw Drawing" r:id="rId3" imgW="4768236" imgH="409489" progId="ChemDraw.Document.6.0">
                  <p:embed/>
                </p:oleObj>
              </mc:Choice>
              <mc:Fallback>
                <p:oleObj name="CS ChemDraw Drawing" r:id="rId3" imgW="4768236" imgH="409489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196975"/>
                        <a:ext cx="7058025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6">
            <a:extLst>
              <a:ext uri="{FF2B5EF4-FFF2-40B4-BE49-F238E27FC236}">
                <a16:creationId xmlns:a16="http://schemas.microsoft.com/office/drawing/2014/main" id="{1D9B899D-A35E-4317-858B-7763D64B91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675" y="2136775"/>
            <a:ext cx="7272338" cy="941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0000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该反应属于增长碳链反应，在有机合成中极为重要。</a:t>
            </a:r>
          </a:p>
          <a:p>
            <a:pPr eaLnBrk="1" hangingPunct="1">
              <a:spcBef>
                <a:spcPct val="30000"/>
              </a:spcBef>
            </a:pPr>
            <a:r>
              <a:rPr lang="zh-CN" altLang="en-US" sz="2400">
                <a:solidFill>
                  <a:srgbClr val="0000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反应活性： 醛大于酮。</a:t>
            </a: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E0D9E1E3-EAB7-4281-8575-698DBE443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49275"/>
            <a:ext cx="31257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101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A. </a:t>
            </a:r>
            <a:r>
              <a:rPr lang="zh-CN" altLang="en-US" sz="24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醛的羟醛缩合反应</a:t>
            </a:r>
          </a:p>
        </p:txBody>
      </p:sp>
      <p:graphicFrame>
        <p:nvGraphicFramePr>
          <p:cNvPr id="10" name="Object 5">
            <a:extLst>
              <a:ext uri="{FF2B5EF4-FFF2-40B4-BE49-F238E27FC236}">
                <a16:creationId xmlns:a16="http://schemas.microsoft.com/office/drawing/2014/main" id="{3568A9B0-B065-47A1-8AE0-FDE63A738BA7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1895475" y="3771900"/>
          <a:ext cx="5353050" cy="187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75" name="CS ChemDraw Drawing" r:id="rId5" imgW="3931419" imgH="1374232" progId="ChemDraw.Document.6.0">
                  <p:embed/>
                </p:oleObj>
              </mc:Choice>
              <mc:Fallback>
                <p:oleObj name="CS ChemDraw Drawing" r:id="rId5" imgW="3931419" imgH="1374232" progId="ChemDraw.Document.6.0">
                  <p:embed/>
                  <p:pic>
                    <p:nvPicPr>
                      <p:cNvPr id="0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5475" y="3771900"/>
                        <a:ext cx="5353050" cy="187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2">
            <a:extLst>
              <a:ext uri="{FF2B5EF4-FFF2-40B4-BE49-F238E27FC236}">
                <a16:creationId xmlns:a16="http://schemas.microsoft.com/office/drawing/2014/main" id="{437C20D6-EF45-4FFA-98E9-02231E0BAC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038" y="3284538"/>
            <a:ext cx="304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碱催化下的反应机理</a:t>
            </a:r>
            <a:r>
              <a:rPr lang="en-US" altLang="zh-CN" sz="2400"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2" name="Text Box 7">
            <a:extLst>
              <a:ext uri="{FF2B5EF4-FFF2-40B4-BE49-F238E27FC236}">
                <a16:creationId xmlns:a16="http://schemas.microsoft.com/office/drawing/2014/main" id="{BDBF9D05-EFF5-41CD-9FDB-630C56D46C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1175" y="5876925"/>
            <a:ext cx="55816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01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生成烯醇负离子是决定反应速率的步骤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3881" name="Object 9">
            <a:extLst>
              <a:ext uri="{FF2B5EF4-FFF2-40B4-BE49-F238E27FC236}">
                <a16:creationId xmlns:a16="http://schemas.microsoft.com/office/drawing/2014/main" id="{33FC7F3E-32CF-4DFF-8370-0DFC40851673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1909763" y="1785938"/>
          <a:ext cx="5324475" cy="286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9" name="CS ChemDraw Drawing" r:id="rId4" imgW="3623686" imgH="1950540" progId="ChemDraw.Document.6.0">
                  <p:embed/>
                </p:oleObj>
              </mc:Choice>
              <mc:Fallback>
                <p:oleObj name="CS ChemDraw Drawing" r:id="rId4" imgW="3623686" imgH="1950540" progId="ChemDraw.Document.6.0">
                  <p:embed/>
                  <p:pic>
                    <p:nvPicPr>
                      <p:cNvPr id="0" name="Object 9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9763" y="1785938"/>
                        <a:ext cx="5324475" cy="286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灯片编号占位符 6">
            <a:extLst>
              <a:ext uri="{FF2B5EF4-FFF2-40B4-BE49-F238E27FC236}">
                <a16:creationId xmlns:a16="http://schemas.microsoft.com/office/drawing/2014/main" id="{9F13AC89-ECDE-4CA2-BFF4-1FDB65E13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E511CC-B657-4B30-BA27-79D611FEC6F8}" type="slidenum">
              <a:rPr lang="en-US" altLang="zh-CN"/>
              <a:pPr>
                <a:defRPr/>
              </a:pPr>
              <a:t>66</a:t>
            </a:fld>
            <a:endParaRPr lang="en-US" altLang="zh-CN"/>
          </a:p>
        </p:txBody>
      </p:sp>
      <p:sp>
        <p:nvSpPr>
          <p:cNvPr id="463880" name="Text Box 8">
            <a:extLst>
              <a:ext uri="{FF2B5EF4-FFF2-40B4-BE49-F238E27FC236}">
                <a16:creationId xmlns:a16="http://schemas.microsoft.com/office/drawing/2014/main" id="{0E2379AC-E797-4C76-8E6C-B7742462BA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896938"/>
            <a:ext cx="3043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酸催化下的反应机理</a:t>
            </a:r>
            <a:r>
              <a:rPr lang="en-US" altLang="zh-CN" sz="2400"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463884" name="Text Box 12">
            <a:extLst>
              <a:ext uri="{FF2B5EF4-FFF2-40B4-BE49-F238E27FC236}">
                <a16:creationId xmlns:a16="http://schemas.microsoft.com/office/drawing/2014/main" id="{72B9E3AC-5588-41C4-B874-1636BF587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2275" y="5489575"/>
            <a:ext cx="648017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01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由烯醇式生成负碳离子是决定反应速率的步骤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66F5DC3-6E5B-4412-81FE-0AC9CE1C48A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57521F3-F268-4959-8DEE-C93930D7ABE5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463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463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38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638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880" grpId="0"/>
      <p:bldP spid="46388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3550C8DA-9CE7-4499-A4DB-32B1190D5DD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124200" y="549275"/>
            <a:ext cx="2743200" cy="762000"/>
          </a:xfrm>
          <a:solidFill>
            <a:srgbClr val="FFFF00"/>
          </a:solidFill>
          <a:effectLst>
            <a:prstShdw prst="shdw17" dist="17961" dir="2700000">
              <a:srgbClr val="999900"/>
            </a:prstShdw>
          </a:effectLst>
        </p:spPr>
        <p:txBody>
          <a:bodyPr/>
          <a:lstStyle/>
          <a:p>
            <a:pPr eaLnBrk="1" hangingPunct="1"/>
            <a:r>
              <a:rPr lang="zh-CN" altLang="en-US" b="1"/>
              <a:t>讨    论</a:t>
            </a:r>
          </a:p>
        </p:txBody>
      </p:sp>
      <p:sp>
        <p:nvSpPr>
          <p:cNvPr id="59395" name="Text Box 3">
            <a:extLst>
              <a:ext uri="{FF2B5EF4-FFF2-40B4-BE49-F238E27FC236}">
                <a16:creationId xmlns:a16="http://schemas.microsoft.com/office/drawing/2014/main" id="{F05402EE-81B9-414E-9889-215A79915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844675"/>
            <a:ext cx="8064500" cy="4186238"/>
          </a:xfrm>
          <a:prstGeom prst="rect">
            <a:avLst/>
          </a:prstGeom>
          <a:solidFill>
            <a:srgbClr val="99FFCC"/>
          </a:solidFill>
          <a:ln>
            <a:noFill/>
          </a:ln>
          <a:effectLst>
            <a:prstShdw prst="shdw17" dist="17961" dir="2700000">
              <a:srgbClr val="5C997A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>
                <a:solidFill>
                  <a:srgbClr val="3333CC"/>
                </a:solidFill>
              </a:rPr>
              <a:t>*1    </a:t>
            </a:r>
            <a:r>
              <a:rPr lang="zh-CN" altLang="en-US" sz="2800" b="1">
                <a:solidFill>
                  <a:srgbClr val="3333CC"/>
                </a:solidFill>
              </a:rPr>
              <a:t>在酸性及强碱性条件下易失水，一般的碱性条件，加热时失水。所以，如要制备</a:t>
            </a:r>
            <a:r>
              <a:rPr lang="zh-CN" altLang="en-US" sz="2800" b="1">
                <a:solidFill>
                  <a:srgbClr val="3333CC"/>
                </a:solidFill>
                <a:sym typeface="Symbol" panose="05050102010706020507" pitchFamily="18" charset="2"/>
              </a:rPr>
              <a:t></a:t>
            </a:r>
            <a:r>
              <a:rPr lang="en-US" altLang="zh-CN" sz="2800" b="1">
                <a:solidFill>
                  <a:srgbClr val="3333CC"/>
                </a:solidFill>
                <a:sym typeface="Symbol" panose="05050102010706020507" pitchFamily="18" charset="2"/>
              </a:rPr>
              <a:t>-</a:t>
            </a:r>
            <a:r>
              <a:rPr lang="zh-CN" altLang="en-US" sz="2800" b="1">
                <a:solidFill>
                  <a:srgbClr val="3333CC"/>
                </a:solidFill>
                <a:sym typeface="Symbol" panose="05050102010706020507" pitchFamily="18" charset="2"/>
              </a:rPr>
              <a:t>羟基醛、 </a:t>
            </a:r>
            <a:r>
              <a:rPr lang="en-US" altLang="zh-CN" sz="2800" b="1">
                <a:solidFill>
                  <a:srgbClr val="3333CC"/>
                </a:solidFill>
                <a:sym typeface="Symbol" panose="05050102010706020507" pitchFamily="18" charset="2"/>
              </a:rPr>
              <a:t>-</a:t>
            </a:r>
            <a:r>
              <a:rPr lang="zh-CN" altLang="en-US" sz="2800" b="1">
                <a:solidFill>
                  <a:srgbClr val="3333CC"/>
                </a:solidFill>
                <a:sym typeface="Symbol" panose="05050102010706020507" pitchFamily="18" charset="2"/>
              </a:rPr>
              <a:t>羟基酮，通常采用弱</a:t>
            </a:r>
            <a:r>
              <a:rPr lang="zh-CN" altLang="en-US" sz="2800" b="1">
                <a:solidFill>
                  <a:srgbClr val="3333CC"/>
                </a:solidFill>
              </a:rPr>
              <a:t>碱性催化剂，温度较低的反应条件。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rgbClr val="A50021"/>
                </a:solidFill>
              </a:rPr>
              <a:t>*</a:t>
            </a:r>
            <a:r>
              <a:rPr lang="en-US" altLang="zh-CN" sz="2800" b="1">
                <a:solidFill>
                  <a:srgbClr val="A50021"/>
                </a:solidFill>
              </a:rPr>
              <a:t>2    </a:t>
            </a:r>
            <a:r>
              <a:rPr lang="zh-CN" altLang="en-US" sz="2800" b="1">
                <a:solidFill>
                  <a:srgbClr val="A50021"/>
                </a:solidFill>
              </a:rPr>
              <a:t>碱催化中，烯醇负离子是一个两位负离子，在羟醛缩合反应中，主要是烯醇负离子的</a:t>
            </a:r>
            <a:r>
              <a:rPr lang="en-US" altLang="zh-CN" sz="2800" b="1">
                <a:solidFill>
                  <a:srgbClr val="A50021"/>
                </a:solidFill>
              </a:rPr>
              <a:t>C</a:t>
            </a:r>
            <a:r>
              <a:rPr lang="en-US" altLang="zh-CN" sz="2800" b="1" baseline="30000">
                <a:solidFill>
                  <a:srgbClr val="A50021"/>
                </a:solidFill>
              </a:rPr>
              <a:t>-</a:t>
            </a:r>
            <a:r>
              <a:rPr lang="zh-CN" altLang="en-US" sz="2800" b="1">
                <a:solidFill>
                  <a:srgbClr val="A50021"/>
                </a:solidFill>
              </a:rPr>
              <a:t>端去进攻。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</a:rPr>
              <a:t>*</a:t>
            </a:r>
            <a:r>
              <a:rPr lang="en-US" altLang="zh-CN" sz="2800" b="1">
                <a:solidFill>
                  <a:srgbClr val="FF0000"/>
                </a:solidFill>
              </a:rPr>
              <a:t>3    </a:t>
            </a:r>
            <a:r>
              <a:rPr lang="zh-CN" altLang="en-US" sz="2800" b="1">
                <a:solidFill>
                  <a:srgbClr val="FF0000"/>
                </a:solidFill>
              </a:rPr>
              <a:t>羟醛缩合反应是一个可逆反应。</a:t>
            </a:r>
            <a:endParaRPr lang="en-US" altLang="zh-CN" sz="2800" b="1">
              <a:solidFill>
                <a:srgbClr val="FF0000"/>
              </a:solidFill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zh-CN" altLang="en-US" sz="2800" b="1">
                <a:solidFill>
                  <a:srgbClr val="0000FF"/>
                </a:solidFill>
                <a:cs typeface="Times New Roman" panose="02020603050405020304" pitchFamily="18" charset="0"/>
              </a:rPr>
              <a:t>*</a:t>
            </a:r>
            <a:r>
              <a:rPr kumimoji="0" lang="en-US" altLang="zh-CN" sz="2800" b="1">
                <a:solidFill>
                  <a:srgbClr val="0000FF"/>
                </a:solidFill>
                <a:cs typeface="Times New Roman" panose="02020603050405020304" pitchFamily="18" charset="0"/>
              </a:rPr>
              <a:t>4    </a:t>
            </a:r>
            <a:r>
              <a:rPr kumimoji="0" lang="zh-CN" altLang="en-US" sz="2800" b="1">
                <a:solidFill>
                  <a:srgbClr val="0000FF"/>
                </a:solidFill>
                <a:cs typeface="Times New Roman" panose="02020603050405020304" pitchFamily="18" charset="0"/>
              </a:rPr>
              <a:t>羟醛缩合反应的活性醛大于酮。</a:t>
            </a:r>
            <a:endParaRPr kumimoji="0" lang="en-US" altLang="zh-CN" sz="2800" b="1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9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59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4" grpId="0" animBg="1" autoUpdateAnimBg="0"/>
      <p:bldP spid="59395" grpId="0" animBg="1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F6F8CA38-524E-4E50-B4D4-86E0CAA5F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27FEB9-6347-4847-9AF0-D0F12472A6C3}" type="slidenum">
              <a:rPr lang="en-US" altLang="zh-CN"/>
              <a:pPr>
                <a:defRPr/>
              </a:pPr>
              <a:t>68</a:t>
            </a:fld>
            <a:endParaRPr lang="en-US" altLang="zh-CN"/>
          </a:p>
        </p:txBody>
      </p:sp>
      <p:graphicFrame>
        <p:nvGraphicFramePr>
          <p:cNvPr id="477188" name="Object 4">
            <a:extLst>
              <a:ext uri="{FF2B5EF4-FFF2-40B4-BE49-F238E27FC236}">
                <a16:creationId xmlns:a16="http://schemas.microsoft.com/office/drawing/2014/main" id="{C193D938-A3E3-40E5-8BC2-371827E2E8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7088" y="981075"/>
          <a:ext cx="7632700" cy="101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66" name="CS ChemDraw Drawing" r:id="rId3" imgW="4885390" imgH="648920" progId="ChemDraw.Document.6.0">
                  <p:embed/>
                </p:oleObj>
              </mc:Choice>
              <mc:Fallback>
                <p:oleObj name="CS ChemDraw Drawing" r:id="rId3" imgW="4885390" imgH="648920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981075"/>
                        <a:ext cx="7632700" cy="101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7189" name="Object 5">
            <a:extLst>
              <a:ext uri="{FF2B5EF4-FFF2-40B4-BE49-F238E27FC236}">
                <a16:creationId xmlns:a16="http://schemas.microsoft.com/office/drawing/2014/main" id="{4F42B921-07A6-48A3-A2E0-57A7709626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1550" y="2924175"/>
          <a:ext cx="7200900" cy="207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67" name="CS ChemDraw Drawing" r:id="rId5" imgW="4917783" imgH="1415262" progId="ChemDraw.Document.6.0">
                  <p:embed/>
                </p:oleObj>
              </mc:Choice>
              <mc:Fallback>
                <p:oleObj name="CS ChemDraw Drawing" r:id="rId5" imgW="4917783" imgH="1415262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924175"/>
                        <a:ext cx="7200900" cy="207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F218348-EB1B-49BC-917E-FDA848CBA8E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7966508-D6EE-4AC0-A3D7-0D36F346A7DE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77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77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3">
            <a:extLst>
              <a:ext uri="{FF2B5EF4-FFF2-40B4-BE49-F238E27FC236}">
                <a16:creationId xmlns:a16="http://schemas.microsoft.com/office/drawing/2014/main" id="{098F2CB9-3CF4-413D-871C-7E9DAFEF7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8F2C30-513C-4B4C-AD3A-84F6E53B1FC6}" type="slidenum">
              <a:rPr lang="en-US" altLang="zh-CN"/>
              <a:pPr>
                <a:defRPr/>
              </a:pPr>
              <a:t>69</a:t>
            </a:fld>
            <a:endParaRPr lang="en-US" altLang="zh-CN"/>
          </a:p>
        </p:txBody>
      </p:sp>
      <p:sp>
        <p:nvSpPr>
          <p:cNvPr id="479234" name="Text Box 2">
            <a:extLst>
              <a:ext uri="{FF2B5EF4-FFF2-40B4-BE49-F238E27FC236}">
                <a16:creationId xmlns:a16="http://schemas.microsoft.com/office/drawing/2014/main" id="{257779A4-04C4-42AB-8A05-FDFD839F1A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549275"/>
            <a:ext cx="67691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 </a:t>
            </a:r>
            <a:r>
              <a:rPr lang="en-US" altLang="zh-CN" sz="2400">
                <a:solidFill>
                  <a:schemeClr val="tx2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B. </a:t>
            </a:r>
            <a:r>
              <a:rPr lang="zh-CN" altLang="en-US" sz="2400">
                <a:solidFill>
                  <a:schemeClr val="tx2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酮的羟醛缩合反应</a:t>
            </a:r>
          </a:p>
        </p:txBody>
      </p:sp>
      <p:sp>
        <p:nvSpPr>
          <p:cNvPr id="479235" name="Text Box 3">
            <a:extLst>
              <a:ext uri="{FF2B5EF4-FFF2-40B4-BE49-F238E27FC236}">
                <a16:creationId xmlns:a16="http://schemas.microsoft.com/office/drawing/2014/main" id="{F4C0A2F5-ECBA-419E-BD36-CB64F03B0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613" y="3840163"/>
            <a:ext cx="5975350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提高产率方法：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改变反应装置，用索式提取器，移去产物。</a:t>
            </a:r>
            <a:endParaRPr lang="zh-CN" altLang="en-US" sz="2400">
              <a:solidFill>
                <a:schemeClr val="tx2"/>
              </a:solidFill>
              <a:latin typeface="Times New Roman" panose="02020603050405020304" pitchFamily="18" charset="0"/>
              <a:ea typeface="楷体" panose="02010609060101010101" pitchFamily="49" charset="-122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graphicFrame>
        <p:nvGraphicFramePr>
          <p:cNvPr id="479237" name="Object 5">
            <a:extLst>
              <a:ext uri="{FF2B5EF4-FFF2-40B4-BE49-F238E27FC236}">
                <a16:creationId xmlns:a16="http://schemas.microsoft.com/office/drawing/2014/main" id="{40B28067-8BF7-40E3-8DA4-3A12A54C1D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67488" y="2133600"/>
          <a:ext cx="2108200" cy="465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92" name="CS ChemDraw Drawing" r:id="rId3" imgW="2583180" imgH="5704332" progId="ChemDraw.Document.6.0">
                  <p:embed/>
                </p:oleObj>
              </mc:Choice>
              <mc:Fallback>
                <p:oleObj name="CS ChemDraw Drawing" r:id="rId3" imgW="2583180" imgH="5704332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7488" y="2133600"/>
                        <a:ext cx="2108200" cy="4652963"/>
                      </a:xfrm>
                      <a:prstGeom prst="rect">
                        <a:avLst/>
                      </a:prstGeom>
                      <a:solidFill>
                        <a:srgbClr val="CCE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9240" name="Object 8">
            <a:extLst>
              <a:ext uri="{FF2B5EF4-FFF2-40B4-BE49-F238E27FC236}">
                <a16:creationId xmlns:a16="http://schemas.microsoft.com/office/drawing/2014/main" id="{73022E2A-2A05-40D1-877E-E4340FE41B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1188" y="1268413"/>
          <a:ext cx="7777162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93" name="CS ChemDraw Drawing" r:id="rId5" imgW="6664300" imgH="990386" progId="ChemDraw.Document.6.0">
                  <p:embed/>
                </p:oleObj>
              </mc:Choice>
              <mc:Fallback>
                <p:oleObj name="CS ChemDraw Drawing" r:id="rId5" imgW="6664300" imgH="990386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268413"/>
                        <a:ext cx="7777162" cy="1155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97B31C0-72AE-4085-A790-BF1A23BCAC1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2435E12-4431-4EBF-997E-6A60C876D9E6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79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79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479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479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34" grpId="0"/>
      <p:bldP spid="4792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19B4C446-F616-430E-8548-7F88240A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6F9EC2-ABB0-4A2B-9A52-EA3FBD8A723A}" type="slidenum">
              <a:rPr lang="en-US" altLang="zh-CN"/>
              <a:pPr>
                <a:defRPr/>
              </a:pPr>
              <a:t>7</a:t>
            </a:fld>
            <a:endParaRPr lang="en-US" altLang="zh-CN"/>
          </a:p>
        </p:txBody>
      </p:sp>
      <p:sp>
        <p:nvSpPr>
          <p:cNvPr id="375827" name="Rectangle 19">
            <a:extLst>
              <a:ext uri="{FF2B5EF4-FFF2-40B4-BE49-F238E27FC236}">
                <a16:creationId xmlns:a16="http://schemas.microsoft.com/office/drawing/2014/main" id="{0F57FAED-E3E5-44C7-8E87-00E31DFB61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8538" y="784225"/>
            <a:ext cx="42640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二、醛、酮的物理性质</a:t>
            </a:r>
          </a:p>
        </p:txBody>
      </p:sp>
      <p:sp>
        <p:nvSpPr>
          <p:cNvPr id="375828" name="Rectangle 20">
            <a:extLst>
              <a:ext uri="{FF2B5EF4-FFF2-40B4-BE49-F238E27FC236}">
                <a16:creationId xmlns:a16="http://schemas.microsoft.com/office/drawing/2014/main" id="{3DF0E3F7-B607-42D5-B832-1BBD404805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741488"/>
            <a:ext cx="8137525" cy="3487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01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50000"/>
              </a:spcBef>
            </a:pPr>
            <a:r>
              <a:rPr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 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室温下，除甲醛为气态以外，</a:t>
            </a:r>
            <a:r>
              <a:rPr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12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个碳以下的醛酮为液态。</a:t>
            </a:r>
          </a:p>
          <a:p>
            <a:pPr eaLnBrk="1" hangingPunct="1">
              <a:lnSpc>
                <a:spcPct val="130000"/>
              </a:lnSpc>
              <a:spcBef>
                <a:spcPct val="50000"/>
              </a:spcBef>
            </a:pPr>
            <a:r>
              <a:rPr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2. 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醛酮的沸点高于分子量相近的脂肪烃和醚类，但比醇低。羰基为极性基团，醛酮属极性分子，分子间引力较大，但不能形成氢键缔合。</a:t>
            </a:r>
          </a:p>
          <a:p>
            <a:pPr eaLnBrk="1" hangingPunct="1">
              <a:lnSpc>
                <a:spcPct val="130000"/>
              </a:lnSpc>
              <a:spcBef>
                <a:spcPct val="50000"/>
              </a:spcBef>
            </a:pPr>
            <a:r>
              <a:rPr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3. 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低级醛酮可与水混溶，与水形成氢键。</a:t>
            </a:r>
          </a:p>
          <a:p>
            <a:pPr eaLnBrk="1" hangingPunct="1">
              <a:lnSpc>
                <a:spcPct val="130000"/>
              </a:lnSpc>
              <a:spcBef>
                <a:spcPct val="50000"/>
              </a:spcBef>
            </a:pPr>
            <a:r>
              <a:rPr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4. 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密度：</a:t>
            </a:r>
            <a:r>
              <a:rPr kumimoji="1"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脂肪族醛酮 </a:t>
            </a:r>
            <a:r>
              <a:rPr kumimoji="1"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d&lt;1</a:t>
            </a:r>
            <a:r>
              <a:rPr kumimoji="1"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；芳香族醛酮 </a:t>
            </a:r>
            <a:r>
              <a:rPr kumimoji="1"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d~1</a:t>
            </a:r>
            <a:r>
              <a:rPr kumimoji="1"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或 </a:t>
            </a:r>
            <a:r>
              <a:rPr kumimoji="1"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&gt;1</a:t>
            </a:r>
            <a:r>
              <a:rPr kumimoji="1" lang="en-US" altLang="zh-CN" sz="240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EB8D1CD-58F5-45BA-A958-7DE4ACB831E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503AF8D-63A5-4A84-9CAE-F22778AF67B6}" type="datetime11">
              <a:rPr lang="zh-CN" altLang="en-US"/>
              <a:pPr>
                <a:defRPr/>
              </a:pPr>
              <a:t>13:31:50</a:t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5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5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3758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8" dur="500"/>
                                        <p:tgtEl>
                                          <p:spTgt spid="3758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3758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58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58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827" grpId="0" autoUpdateAnimBg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1047" name="Object 7">
            <a:extLst>
              <a:ext uri="{FF2B5EF4-FFF2-40B4-BE49-F238E27FC236}">
                <a16:creationId xmlns:a16="http://schemas.microsoft.com/office/drawing/2014/main" id="{5C184168-EE01-45B8-893E-E3EAA87AB582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1692275" y="1125538"/>
          <a:ext cx="5543550" cy="159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18" name="CS ChemDraw Drawing" r:id="rId4" imgW="4340109" imgH="1247633" progId="ChemDraw.Document.6.0">
                  <p:embed/>
                </p:oleObj>
              </mc:Choice>
              <mc:Fallback>
                <p:oleObj name="CS ChemDraw Drawing" r:id="rId4" imgW="4340109" imgH="1247633" progId="ChemDraw.Document.6.0">
                  <p:embed/>
                  <p:pic>
                    <p:nvPicPr>
                      <p:cNvPr id="0" name="Object 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1125538"/>
                        <a:ext cx="5543550" cy="159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52" name="Object 12">
            <a:extLst>
              <a:ext uri="{FF2B5EF4-FFF2-40B4-BE49-F238E27FC236}">
                <a16:creationId xmlns:a16="http://schemas.microsoft.com/office/drawing/2014/main" id="{7F5144FE-CE27-4DD7-B377-BC6942A72CC6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1692275" y="5013325"/>
          <a:ext cx="6264275" cy="105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19" name="CS ChemDraw Drawing" r:id="rId6" imgW="4099052" imgH="690220" progId="ChemDraw.Document.6.0">
                  <p:embed/>
                </p:oleObj>
              </mc:Choice>
              <mc:Fallback>
                <p:oleObj name="CS ChemDraw Drawing" r:id="rId6" imgW="4099052" imgH="690220" progId="ChemDraw.Document.6.0">
                  <p:embed/>
                  <p:pic>
                    <p:nvPicPr>
                      <p:cNvPr id="0" name="Object 1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5013325"/>
                        <a:ext cx="6264275" cy="1055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灯片编号占位符 6">
            <a:extLst>
              <a:ext uri="{FF2B5EF4-FFF2-40B4-BE49-F238E27FC236}">
                <a16:creationId xmlns:a16="http://schemas.microsoft.com/office/drawing/2014/main" id="{0ED2B222-2577-413A-9C92-026706D70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AE190A-FDE0-478B-B2B7-B987D05F06EF}" type="slidenum">
              <a:rPr lang="en-US" altLang="zh-CN"/>
              <a:pPr>
                <a:defRPr/>
              </a:pPr>
              <a:t>70</a:t>
            </a:fld>
            <a:endParaRPr lang="en-US" altLang="zh-CN"/>
          </a:p>
        </p:txBody>
      </p:sp>
      <p:sp>
        <p:nvSpPr>
          <p:cNvPr id="471044" name="Rectangle 4">
            <a:extLst>
              <a:ext uri="{FF2B5EF4-FFF2-40B4-BE49-F238E27FC236}">
                <a16:creationId xmlns:a16="http://schemas.microsoft.com/office/drawing/2014/main" id="{EE443D44-5873-4D68-B581-2FA09C31E5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260350"/>
            <a:ext cx="31448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101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羟醛缩合反应的类型</a:t>
            </a:r>
            <a:r>
              <a:rPr lang="en-US" altLang="zh-CN" sz="2400">
                <a:solidFill>
                  <a:schemeClr val="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471045" name="Rectangle 5">
            <a:extLst>
              <a:ext uri="{FF2B5EF4-FFF2-40B4-BE49-F238E27FC236}">
                <a16:creationId xmlns:a16="http://schemas.microsoft.com/office/drawing/2014/main" id="{AC3E6690-44BC-477B-A58F-A27A69611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765175"/>
            <a:ext cx="2665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01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A.</a:t>
            </a:r>
            <a:r>
              <a:rPr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自身缩合</a:t>
            </a:r>
          </a:p>
        </p:txBody>
      </p:sp>
      <p:sp>
        <p:nvSpPr>
          <p:cNvPr id="471049" name="Text Box 9">
            <a:extLst>
              <a:ext uri="{FF2B5EF4-FFF2-40B4-BE49-F238E27FC236}">
                <a16:creationId xmlns:a16="http://schemas.microsoft.com/office/drawing/2014/main" id="{54D7FE39-07CC-4A06-81BD-3F61AA2B6E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300" y="2781300"/>
            <a:ext cx="77104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87638" indent="-2687638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B. </a:t>
            </a:r>
            <a:r>
              <a:rPr kumimoji="1" lang="zh-CN" altLang="en-US" sz="24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交叉缩合</a:t>
            </a:r>
            <a:r>
              <a:rPr kumimoji="1" lang="en-US" altLang="zh-CN" sz="24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—</a:t>
            </a:r>
            <a:r>
              <a:rPr kumimoji="1" lang="en-US" altLang="zh-CN" sz="2400">
                <a:solidFill>
                  <a:srgbClr val="CC00FF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  </a:t>
            </a:r>
            <a:r>
              <a:rPr kumimoji="1" lang="en-US" altLang="zh-CN" sz="2400">
                <a:solidFill>
                  <a:schemeClr val="hlink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2</a:t>
            </a:r>
            <a:r>
              <a:rPr kumimoji="1" lang="zh-CN" altLang="en-US" sz="2400">
                <a:solidFill>
                  <a:schemeClr val="hlink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个不同的醛酮之间发生的羟醛缩合</a:t>
            </a:r>
          </a:p>
        </p:txBody>
      </p:sp>
      <p:sp>
        <p:nvSpPr>
          <p:cNvPr id="471051" name="Rectangle 11">
            <a:extLst>
              <a:ext uri="{FF2B5EF4-FFF2-40B4-BE49-F238E27FC236}">
                <a16:creationId xmlns:a16="http://schemas.microsoft.com/office/drawing/2014/main" id="{E00A6BCE-2366-4778-87A8-3F3EB208A2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3357563"/>
            <a:ext cx="8135937" cy="173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01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lvl="1" eaLnBrk="1" hangingPunct="1">
              <a:spcBef>
                <a:spcPct val="50000"/>
              </a:spcBef>
            </a:pPr>
            <a:r>
              <a:rPr kumimoji="1"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(1) </a:t>
            </a:r>
            <a:r>
              <a:rPr kumimoji="1"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一个醛酮含有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kumimoji="1"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-H</a:t>
            </a:r>
            <a:r>
              <a:rPr kumimoji="1"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，另一个没有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Claisen-Schmidt</a:t>
            </a: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反应 </a:t>
            </a:r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克莱森－斯密特反应</a:t>
            </a:r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：不含</a:t>
            </a: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-H</a:t>
            </a: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的反应物</a:t>
            </a:r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芳香醛、甲醛</a:t>
            </a:r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与碱混合，将含</a:t>
            </a:r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-H</a:t>
            </a: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的醛、酮慢慢滴加至混合物。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CA86F63-B6A4-4F6B-842B-7608C283C1D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82103C6-B8A2-45EB-8B3B-7F9C2C1C58DA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7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7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47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47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47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47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44" grpId="0"/>
      <p:bldP spid="471045" grpId="0"/>
      <p:bldP spid="471049" grpId="0"/>
      <p:bldP spid="471051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Line 2">
            <a:extLst>
              <a:ext uri="{FF2B5EF4-FFF2-40B4-BE49-F238E27FC236}">
                <a16:creationId xmlns:a16="http://schemas.microsoft.com/office/drawing/2014/main" id="{88DA4B90-69C7-4515-8153-E201CC1A4677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9600" y="4479925"/>
            <a:ext cx="16002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B364832A-EB76-4999-89B8-7CAB3B344F2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457200"/>
            <a:ext cx="3733800" cy="533400"/>
          </a:xfrm>
        </p:spPr>
        <p:txBody>
          <a:bodyPr/>
          <a:lstStyle/>
          <a:p>
            <a:pPr eaLnBrk="1" hangingPunct="1"/>
            <a:r>
              <a:rPr lang="zh-CN" altLang="en-US" sz="2800" b="1">
                <a:solidFill>
                  <a:schemeClr val="tx1"/>
                </a:solidFill>
              </a:rPr>
              <a:t>克莱森</a:t>
            </a:r>
            <a:r>
              <a:rPr lang="en-US" altLang="zh-CN" sz="2800" b="1">
                <a:solidFill>
                  <a:schemeClr val="tx1"/>
                </a:solidFill>
              </a:rPr>
              <a:t>-</a:t>
            </a:r>
            <a:r>
              <a:rPr lang="zh-CN" altLang="en-US" sz="2800" b="1">
                <a:solidFill>
                  <a:schemeClr val="tx1"/>
                </a:solidFill>
              </a:rPr>
              <a:t>斯密特反应</a:t>
            </a:r>
            <a:endParaRPr lang="zh-CN" altLang="en-US" sz="2800"/>
          </a:p>
        </p:txBody>
      </p:sp>
      <p:sp>
        <p:nvSpPr>
          <p:cNvPr id="64517" name="Rectangle 5">
            <a:extLst>
              <a:ext uri="{FF2B5EF4-FFF2-40B4-BE49-F238E27FC236}">
                <a16:creationId xmlns:a16="http://schemas.microsoft.com/office/drawing/2014/main" id="{1FCA5FD8-1165-406C-BD09-4FC078535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143000"/>
            <a:ext cx="8610600" cy="2041525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prstShdw prst="shdw17" dist="17961" dir="2700000">
              <a:schemeClr val="accent2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kumimoji="1" lang="zh-CN" altLang="en-US" sz="32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一种无</a:t>
            </a:r>
            <a:r>
              <a:rPr kumimoji="1" lang="zh-CN" altLang="en-US" sz="32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</a:t>
            </a:r>
            <a:r>
              <a:rPr kumimoji="1" lang="en-US" altLang="zh-CN" sz="32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-H</a:t>
            </a:r>
            <a:r>
              <a:rPr kumimoji="1" lang="zh-CN" altLang="en-US" sz="32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的芳香</a:t>
            </a:r>
            <a:r>
              <a:rPr kumimoji="1" lang="zh-CN" altLang="en-US" sz="32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醛和一种有</a:t>
            </a:r>
            <a:r>
              <a:rPr kumimoji="1" lang="zh-CN" altLang="en-US" sz="32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</a:t>
            </a:r>
            <a:r>
              <a:rPr kumimoji="1" lang="en-US" altLang="zh-CN" sz="32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-H</a:t>
            </a:r>
            <a:r>
              <a:rPr kumimoji="1" lang="zh-CN" altLang="en-US" sz="32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的脂肪</a:t>
            </a:r>
            <a:r>
              <a:rPr kumimoji="1" lang="zh-CN" altLang="en-US" sz="32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醛或酮 ，在</a:t>
            </a:r>
            <a:r>
              <a:rPr kumimoji="1" lang="en-US" altLang="zh-CN" sz="32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NaOH</a:t>
            </a:r>
            <a:r>
              <a:rPr kumimoji="1" lang="zh-CN" altLang="en-US" sz="32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和乙醇的混合体系内，进行混合的缩合反应，得到产率很高的</a:t>
            </a:r>
            <a:r>
              <a:rPr kumimoji="1" lang="zh-CN" altLang="en-US" sz="32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、</a:t>
            </a:r>
            <a:r>
              <a:rPr kumimoji="1" lang="en-US" altLang="zh-CN" sz="32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-</a:t>
            </a:r>
            <a:r>
              <a:rPr kumimoji="1" lang="zh-CN" altLang="en-US" sz="32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不饱和醛酮，这一反应称为</a:t>
            </a:r>
            <a:r>
              <a:rPr kumimoji="1" lang="zh-CN" altLang="en-US" sz="32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克莱森</a:t>
            </a:r>
            <a:r>
              <a:rPr kumimoji="1" lang="en-US" altLang="zh-CN" sz="32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kumimoji="1" lang="zh-CN" altLang="en-US" sz="3200" b="1" dirty="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斯密特反应。</a:t>
            </a:r>
            <a:endParaRPr kumimoji="1" lang="zh-CN" altLang="en-US" sz="32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64518" name="Object 6">
            <a:extLst>
              <a:ext uri="{FF2B5EF4-FFF2-40B4-BE49-F238E27FC236}">
                <a16:creationId xmlns:a16="http://schemas.microsoft.com/office/drawing/2014/main" id="{086BFCD7-A73C-4B4C-A85E-14DBA0017D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3870325"/>
          <a:ext cx="3810000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67" name="CS ChemDraw Drawing" r:id="rId3" imgW="3162300" imgH="741680" progId="ChemDraw.Document.4.5">
                  <p:embed/>
                </p:oleObj>
              </mc:Choice>
              <mc:Fallback>
                <p:oleObj name="CS ChemDraw Drawing" r:id="rId3" imgW="3162300" imgH="741680" progId="ChemDraw.Document.4.5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870325"/>
                        <a:ext cx="3810000" cy="893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20" name="Text Box 8">
            <a:extLst>
              <a:ext uri="{FF2B5EF4-FFF2-40B4-BE49-F238E27FC236}">
                <a16:creationId xmlns:a16="http://schemas.microsoft.com/office/drawing/2014/main" id="{4A56BF49-0E13-4397-81C2-26C2D193FE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4556125"/>
            <a:ext cx="160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</a:t>
            </a:r>
            <a:r>
              <a:rPr kumimoji="1" lang="en-US" altLang="zh-CN" b="1" baseline="-25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O-C</a:t>
            </a:r>
            <a:r>
              <a:rPr kumimoji="1" lang="en-US" altLang="zh-CN" b="1" baseline="-25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</a:t>
            </a:r>
            <a:r>
              <a:rPr kumimoji="1" lang="en-US" altLang="zh-CN" b="1" baseline="-25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kumimoji="1"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OH</a:t>
            </a:r>
          </a:p>
        </p:txBody>
      </p:sp>
      <p:sp>
        <p:nvSpPr>
          <p:cNvPr id="64521" name="Rectangle 9">
            <a:extLst>
              <a:ext uri="{FF2B5EF4-FFF2-40B4-BE49-F238E27FC236}">
                <a16:creationId xmlns:a16="http://schemas.microsoft.com/office/drawing/2014/main" id="{8C354631-8BB4-44AB-9ED8-71A9341D45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4022725"/>
            <a:ext cx="889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NaOH</a:t>
            </a:r>
          </a:p>
        </p:txBody>
      </p:sp>
      <p:sp>
        <p:nvSpPr>
          <p:cNvPr id="64522" name="Text Box 10">
            <a:extLst>
              <a:ext uri="{FF2B5EF4-FFF2-40B4-BE49-F238E27FC236}">
                <a16:creationId xmlns:a16="http://schemas.microsoft.com/office/drawing/2014/main" id="{A80B5497-86E8-473A-BEEA-07AEA811C4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5851525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0099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88 % -93%</a:t>
            </a:r>
          </a:p>
        </p:txBody>
      </p:sp>
      <p:graphicFrame>
        <p:nvGraphicFramePr>
          <p:cNvPr id="64523" name="Object 11">
            <a:extLst>
              <a:ext uri="{FF2B5EF4-FFF2-40B4-BE49-F238E27FC236}">
                <a16:creationId xmlns:a16="http://schemas.microsoft.com/office/drawing/2014/main" id="{410CCC08-9771-4369-B0B5-B129CF85FD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72200" y="3717925"/>
          <a:ext cx="2514600" cy="147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68" name="CS ChemDraw Drawing" r:id="rId5" imgW="2184400" imgH="1285240" progId="ChemDraw.Document.4.5">
                  <p:embed/>
                </p:oleObj>
              </mc:Choice>
              <mc:Fallback>
                <p:oleObj name="CS ChemDraw Drawing" r:id="rId5" imgW="2184400" imgH="1285240" progId="ChemDraw.Document.4.5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3717925"/>
                        <a:ext cx="2514600" cy="1477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24" name="Text Box 12">
            <a:extLst>
              <a:ext uri="{FF2B5EF4-FFF2-40B4-BE49-F238E27FC236}">
                <a16:creationId xmlns:a16="http://schemas.microsoft.com/office/drawing/2014/main" id="{8B20B41C-0EAE-4610-BB04-643F91418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5318125"/>
            <a:ext cx="1981200" cy="457200"/>
          </a:xfrm>
          <a:prstGeom prst="rect">
            <a:avLst/>
          </a:prstGeom>
          <a:solidFill>
            <a:srgbClr val="FFCCCC"/>
          </a:solidFill>
          <a:ln>
            <a:noFill/>
          </a:ln>
          <a:effectLst>
            <a:prstShdw prst="shdw17" dist="17961" dir="2700000">
              <a:srgbClr val="997A7A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构型为主</a:t>
            </a:r>
            <a:endParaRPr kumimoji="1" lang="zh-CN" altLang="en-US" sz="24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64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4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4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45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45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" dur="500"/>
                                        <p:tgtEl>
                                          <p:spTgt spid="64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4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4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4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4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45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45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4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4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5" grpId="0" autoUpdateAnimBg="0"/>
      <p:bldP spid="64517" grpId="0" animBg="1" autoUpdateAnimBg="0"/>
      <p:bldP spid="64520" grpId="0" autoUpdateAnimBg="0"/>
      <p:bldP spid="64521" grpId="0" autoUpdateAnimBg="0"/>
      <p:bldP spid="64522" grpId="0" autoUpdateAnimBg="0"/>
      <p:bldP spid="64524" grpId="0" animBg="1" autoUpdateAnimBg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4119" name="Object 7">
            <a:extLst>
              <a:ext uri="{FF2B5EF4-FFF2-40B4-BE49-F238E27FC236}">
                <a16:creationId xmlns:a16="http://schemas.microsoft.com/office/drawing/2014/main" id="{7486D072-271E-44D3-9875-1766FB1DADBD}"/>
              </a:ext>
            </a:extLst>
          </p:cNvPr>
          <p:cNvGraphicFramePr>
            <a:graphicFrameLocks noGrp="1" noChangeAspect="1"/>
          </p:cNvGraphicFramePr>
          <p:nvPr>
            <p:ph/>
          </p:nvPr>
        </p:nvGraphicFramePr>
        <p:xfrm>
          <a:off x="1547813" y="2492375"/>
          <a:ext cx="5616575" cy="342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1" name="CS ChemDraw Drawing" r:id="rId4" imgW="4568749" imgH="2787064" progId="ChemDraw.Document.6.0">
                  <p:embed/>
                </p:oleObj>
              </mc:Choice>
              <mc:Fallback>
                <p:oleObj name="CS ChemDraw Drawing" r:id="rId4" imgW="4568749" imgH="2787064" progId="ChemDraw.Document.6.0">
                  <p:embed/>
                  <p:pic>
                    <p:nvPicPr>
                      <p:cNvPr id="0" name="Object 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2492375"/>
                        <a:ext cx="5616575" cy="3427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A7A64DA6-B5F8-4CA1-9CAC-00F752619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FFCC2E-B5D5-4E1E-B4BE-565AB257A1CC}" type="slidenum">
              <a:rPr lang="en-US" altLang="zh-CN"/>
              <a:pPr>
                <a:defRPr/>
              </a:pPr>
              <a:t>72</a:t>
            </a:fld>
            <a:endParaRPr lang="en-US" altLang="zh-CN"/>
          </a:p>
        </p:txBody>
      </p:sp>
      <p:sp>
        <p:nvSpPr>
          <p:cNvPr id="474118" name="Rectangle 6">
            <a:extLst>
              <a:ext uri="{FF2B5EF4-FFF2-40B4-BE49-F238E27FC236}">
                <a16:creationId xmlns:a16="http://schemas.microsoft.com/office/drawing/2014/main" id="{DA70CA23-A89B-4751-B8F6-0D031B791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758825"/>
            <a:ext cx="698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01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(2) </a:t>
            </a:r>
            <a:r>
              <a:rPr kumimoji="1"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两个醛酮都含有</a:t>
            </a: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kumimoji="1"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-H(</a:t>
            </a:r>
            <a:r>
              <a:rPr kumimoji="1" lang="zh-CN" altLang="en-US" sz="240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材料</a:t>
            </a:r>
            <a:r>
              <a:rPr kumimoji="1"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74121" name="Rectangle 9">
            <a:extLst>
              <a:ext uri="{FF2B5EF4-FFF2-40B4-BE49-F238E27FC236}">
                <a16:creationId xmlns:a16="http://schemas.microsoft.com/office/drawing/2014/main" id="{CF776F5C-88A2-4467-8A74-612E5BA9D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1484313"/>
            <a:ext cx="74850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101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</a:pPr>
            <a:r>
              <a:rPr kumimoji="1"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一般得到的产物是混合物，不易分离，无制备意义。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2D11DE3-5315-46A6-AB34-D73A804CA18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5DEB84C-51C0-4850-8722-D740E765935C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74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74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474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4118" grpId="0"/>
      <p:bldP spid="474121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3">
            <a:extLst>
              <a:ext uri="{FF2B5EF4-FFF2-40B4-BE49-F238E27FC236}">
                <a16:creationId xmlns:a16="http://schemas.microsoft.com/office/drawing/2014/main" id="{46BFB091-864A-49A4-993E-5B6F8B5C0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F9F449-1F0A-438D-B527-18EAC7D03CD6}" type="slidenum">
              <a:rPr lang="en-US" altLang="zh-CN"/>
              <a:pPr>
                <a:defRPr/>
              </a:pPr>
              <a:t>73</a:t>
            </a:fld>
            <a:endParaRPr lang="en-US" altLang="zh-CN"/>
          </a:p>
        </p:txBody>
      </p:sp>
      <p:sp>
        <p:nvSpPr>
          <p:cNvPr id="86019" name="Text Box 2">
            <a:extLst>
              <a:ext uri="{FF2B5EF4-FFF2-40B4-BE49-F238E27FC236}">
                <a16:creationId xmlns:a16="http://schemas.microsoft.com/office/drawing/2014/main" id="{FCBC3098-AB3F-49A1-A743-A87A19E9C8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28600"/>
            <a:ext cx="9144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/>
              <a:t>        </a:t>
            </a:r>
          </a:p>
        </p:txBody>
      </p:sp>
      <p:sp>
        <p:nvSpPr>
          <p:cNvPr id="424963" name="Text Box 3">
            <a:extLst>
              <a:ext uri="{FF2B5EF4-FFF2-40B4-BE49-F238E27FC236}">
                <a16:creationId xmlns:a16="http://schemas.microsoft.com/office/drawing/2014/main" id="{EFAA909A-D11D-4D57-920F-8143D0616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549275"/>
            <a:ext cx="3581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宋体" panose="02010600030101010101" pitchFamily="2" charset="-122"/>
              </a:rPr>
              <a:t>    </a:t>
            </a:r>
            <a:r>
              <a:rPr lang="en-US" altLang="zh-CN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C. </a:t>
            </a:r>
            <a:r>
              <a:rPr lang="zh-CN" altLang="en-US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分子内缩合</a:t>
            </a:r>
          </a:p>
        </p:txBody>
      </p:sp>
      <p:sp>
        <p:nvSpPr>
          <p:cNvPr id="424964" name="Text Box 4">
            <a:extLst>
              <a:ext uri="{FF2B5EF4-FFF2-40B4-BE49-F238E27FC236}">
                <a16:creationId xmlns:a16="http://schemas.microsoft.com/office/drawing/2014/main" id="{328A9E75-6B40-4B1D-9297-9BBE34F9BF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981075"/>
            <a:ext cx="7848600" cy="140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>
                <a:latin typeface="宋体" panose="02010600030101010101" pitchFamily="2" charset="-122"/>
              </a:rPr>
              <a:t>   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结构适当的二羰基化合物在碱性条件下可发生分子内缩合，生成环状的</a:t>
            </a:r>
            <a:r>
              <a:rPr lang="en-US" altLang="zh-CN">
                <a:ea typeface="楷体" panose="02010609060101010101" pitchFamily="49" charset="-122"/>
                <a:cs typeface="Times New Roman" panose="02020603050405020304" pitchFamily="18" charset="0"/>
              </a:rPr>
              <a:t>α,β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-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不饱和醛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酮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r>
              <a:rPr lang="zh-CN" altLang="en-US">
                <a:solidFill>
                  <a:srgbClr val="008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是目前合成环状化合物的一种方法。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424968" name="Object 8">
            <a:extLst>
              <a:ext uri="{FF2B5EF4-FFF2-40B4-BE49-F238E27FC236}">
                <a16:creationId xmlns:a16="http://schemas.microsoft.com/office/drawing/2014/main" id="{3E45D023-8289-4539-A18F-7766BA5A2E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24075" y="1844675"/>
          <a:ext cx="5184775" cy="267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38" name="CS ChemDraw Drawing" r:id="rId3" imgW="4571719" imgH="2360299" progId="ChemDraw.Document.6.0">
                  <p:embed/>
                </p:oleObj>
              </mc:Choice>
              <mc:Fallback>
                <p:oleObj name="CS ChemDraw Drawing" r:id="rId3" imgW="4571719" imgH="2360299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1844675"/>
                        <a:ext cx="5184775" cy="2676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4969" name="Text Box 9">
            <a:extLst>
              <a:ext uri="{FF2B5EF4-FFF2-40B4-BE49-F238E27FC236}">
                <a16:creationId xmlns:a16="http://schemas.microsoft.com/office/drawing/2014/main" id="{4330EEB0-813A-4E92-A2D3-68FBD204A8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5084763"/>
            <a:ext cx="18716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例：合成</a:t>
            </a:r>
            <a:endParaRPr lang="zh-CN" altLang="en-US" sz="2400">
              <a:solidFill>
                <a:schemeClr val="tx2"/>
              </a:solidFill>
              <a:latin typeface="Times New Roman" panose="02020603050405020304" pitchFamily="18" charset="0"/>
              <a:ea typeface="楷体" panose="02010609060101010101" pitchFamily="49" charset="-122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graphicFrame>
        <p:nvGraphicFramePr>
          <p:cNvPr id="424970" name="Object 10">
            <a:extLst>
              <a:ext uri="{FF2B5EF4-FFF2-40B4-BE49-F238E27FC236}">
                <a16:creationId xmlns:a16="http://schemas.microsoft.com/office/drawing/2014/main" id="{5A8A5B3D-507D-48B0-AAC4-B43137B7EB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11413" y="4868863"/>
          <a:ext cx="4176712" cy="154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39" name="CS ChemDraw Drawing" r:id="rId5" imgW="3226063" imgH="1197425" progId="ChemDraw.Document.6.0">
                  <p:embed/>
                </p:oleObj>
              </mc:Choice>
              <mc:Fallback>
                <p:oleObj name="CS ChemDraw Drawing" r:id="rId5" imgW="3226063" imgH="1197425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4868863"/>
                        <a:ext cx="4176712" cy="154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12BD6B8-932C-4988-B25C-BAE1CF78ECB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0A51C39-CEFC-40CB-A528-1CD3FCB67CF2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24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24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424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424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424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4963" grpId="0"/>
      <p:bldP spid="424964" grpId="0"/>
      <p:bldP spid="42496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3">
            <a:extLst>
              <a:ext uri="{FF2B5EF4-FFF2-40B4-BE49-F238E27FC236}">
                <a16:creationId xmlns:a16="http://schemas.microsoft.com/office/drawing/2014/main" id="{4FF52B62-658A-44D5-A79A-C6AE3B2E3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C605A7-367E-45B2-90D6-DBB06245BD75}" type="slidenum">
              <a:rPr lang="en-US" altLang="zh-CN"/>
              <a:pPr>
                <a:defRPr/>
              </a:pPr>
              <a:t>74</a:t>
            </a:fld>
            <a:endParaRPr lang="en-US" altLang="zh-CN"/>
          </a:p>
        </p:txBody>
      </p:sp>
      <p:sp>
        <p:nvSpPr>
          <p:cNvPr id="454658" name="Text Box 2">
            <a:extLst>
              <a:ext uri="{FF2B5EF4-FFF2-40B4-BE49-F238E27FC236}">
                <a16:creationId xmlns:a16="http://schemas.microsoft.com/office/drawing/2014/main" id="{8C8B7862-2E16-4673-B2C3-EE568FC139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333375"/>
            <a:ext cx="26638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80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、氧化反应</a:t>
            </a:r>
          </a:p>
        </p:txBody>
      </p:sp>
      <p:sp>
        <p:nvSpPr>
          <p:cNvPr id="454659" name="Text Box 3">
            <a:extLst>
              <a:ext uri="{FF2B5EF4-FFF2-40B4-BE49-F238E27FC236}">
                <a16:creationId xmlns:a16="http://schemas.microsoft.com/office/drawing/2014/main" id="{6AF7237E-8B10-46AC-9833-9FC5C99196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093788"/>
            <a:ext cx="7913688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sz="2400">
                <a:ea typeface="楷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醛与酮不同，有一个与羰基直接相连的</a:t>
            </a:r>
            <a:r>
              <a:rPr lang="en-US" altLang="zh-CN" sz="2400">
                <a:ea typeface="楷体" panose="02010609060101010101" pitchFamily="49" charset="-122"/>
                <a:cs typeface="Times New Roman" panose="02020603050405020304" pitchFamily="18" charset="0"/>
              </a:rPr>
              <a:t>H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原子，因而醛非常容易被氧化。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AF557F6-44CF-4204-A131-92B621EC4C1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F329785-A023-481D-9D28-ABD0D4CC5DF7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  <p:sp>
        <p:nvSpPr>
          <p:cNvPr id="18" name="Text Box 6">
            <a:extLst>
              <a:ext uri="{FF2B5EF4-FFF2-40B4-BE49-F238E27FC236}">
                <a16:creationId xmlns:a16="http://schemas.microsoft.com/office/drawing/2014/main" id="{814AD8E7-ADB6-4BA6-8F06-6C182C371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2730500"/>
            <a:ext cx="7620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0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KMnO</a:t>
            </a:r>
            <a:r>
              <a:rPr kumimoji="1" lang="en-US" altLang="zh-CN" sz="2000" b="1" baseline="-250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kumimoji="1" lang="en-US" altLang="zh-CN" sz="20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 K</a:t>
            </a:r>
            <a:r>
              <a:rPr kumimoji="1" lang="en-US" altLang="zh-CN" sz="2000" b="1" baseline="-250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en-US" altLang="zh-CN" sz="20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Cr</a:t>
            </a:r>
            <a:r>
              <a:rPr kumimoji="1" lang="en-US" altLang="zh-CN" sz="2000" b="1" baseline="-250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en-US" altLang="zh-CN" sz="20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r>
              <a:rPr kumimoji="1" lang="en-US" altLang="zh-CN" sz="2000" b="1" baseline="-250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kumimoji="1" lang="en-US" altLang="zh-CN" sz="20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  H</a:t>
            </a:r>
            <a:r>
              <a:rPr kumimoji="1" lang="en-US" altLang="zh-CN" sz="2000" b="1" baseline="-250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en-US" altLang="zh-CN" sz="20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CrO</a:t>
            </a:r>
            <a:r>
              <a:rPr kumimoji="1" lang="en-US" altLang="zh-CN" sz="2000" b="1" baseline="-250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kumimoji="1" lang="en-US" altLang="zh-CN" sz="20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  RCOOOH,  Ag</a:t>
            </a:r>
            <a:r>
              <a:rPr kumimoji="1" lang="en-US" altLang="zh-CN" sz="2000" b="1" baseline="-250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en-US" altLang="zh-CN" sz="20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O,  H</a:t>
            </a:r>
            <a:r>
              <a:rPr kumimoji="1" lang="en-US" altLang="zh-CN" sz="2000" b="1" baseline="-250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en-US" altLang="zh-CN" sz="20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r>
              <a:rPr kumimoji="1" lang="en-US" altLang="zh-CN" sz="2000" b="1" baseline="-250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en-US" altLang="zh-CN" sz="20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  Br</a:t>
            </a:r>
            <a:r>
              <a:rPr kumimoji="1" lang="en-US" altLang="zh-CN" sz="2000" b="1" baseline="-250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en-US" altLang="zh-CN" sz="20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zh-CN" altLang="en-US" sz="20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水</a:t>
            </a:r>
            <a:r>
              <a:rPr kumimoji="1" lang="en-US" altLang="en-US" sz="20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kumimoji="1" lang="en-US" altLang="zh-CN" sz="2000" b="1">
              <a:solidFill>
                <a:srgbClr val="33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79806A0B-7136-4A02-8A1D-D1C543173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3873500"/>
            <a:ext cx="946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RCHO</a:t>
            </a:r>
          </a:p>
        </p:txBody>
      </p:sp>
      <p:sp>
        <p:nvSpPr>
          <p:cNvPr id="20" name="Line 12">
            <a:extLst>
              <a:ext uri="{FF2B5EF4-FFF2-40B4-BE49-F238E27FC236}">
                <a16:creationId xmlns:a16="http://schemas.microsoft.com/office/drawing/2014/main" id="{28888C55-D881-4BDA-B012-F84E74D8F0EE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4102100"/>
            <a:ext cx="914400" cy="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2800" b="1" ker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" name="Text Box 13">
            <a:extLst>
              <a:ext uri="{FF2B5EF4-FFF2-40B4-BE49-F238E27FC236}">
                <a16:creationId xmlns:a16="http://schemas.microsoft.com/office/drawing/2014/main" id="{0AFD5D7C-0B9E-4E81-A3F9-51C03C21FD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3721100"/>
            <a:ext cx="609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0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r>
              <a:rPr kumimoji="1" lang="en-US" altLang="zh-CN" sz="2000" b="1" baseline="-25000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000" b="1">
              <a:solidFill>
                <a:srgbClr val="3333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219BCB43-F7A0-4D25-ADD3-8AA0E7D85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873500"/>
            <a:ext cx="1339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RCO</a:t>
            </a:r>
            <a:r>
              <a:rPr kumimoji="1" lang="en-US" altLang="zh-CN" sz="20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OO</a:t>
            </a:r>
            <a:r>
              <a:rPr kumimoji="1" lang="en-US" altLang="zh-CN" sz="20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</a:t>
            </a:r>
          </a:p>
        </p:txBody>
      </p:sp>
      <p:sp>
        <p:nvSpPr>
          <p:cNvPr id="23" name="Line 15">
            <a:extLst>
              <a:ext uri="{FF2B5EF4-FFF2-40B4-BE49-F238E27FC236}">
                <a16:creationId xmlns:a16="http://schemas.microsoft.com/office/drawing/2014/main" id="{D709B180-C5CF-4E74-A9F9-4A9FA662145F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4102100"/>
            <a:ext cx="1600200" cy="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2800" b="1" ker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E248A828-C413-4FD0-A51F-93F32C1AC9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697288"/>
            <a:ext cx="946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RCHO</a:t>
            </a:r>
          </a:p>
        </p:txBody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id="{D896F7DF-EAFC-4051-8649-596888A2A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3873500"/>
            <a:ext cx="1270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 b="1">
                <a:solidFill>
                  <a:srgbClr val="3333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2RCOOH</a:t>
            </a:r>
          </a:p>
        </p:txBody>
      </p:sp>
      <p:sp>
        <p:nvSpPr>
          <p:cNvPr id="26" name="Rectangle 19">
            <a:extLst>
              <a:ext uri="{FF2B5EF4-FFF2-40B4-BE49-F238E27FC236}">
                <a16:creationId xmlns:a16="http://schemas.microsoft.com/office/drawing/2014/main" id="{85D4676D-F022-44F6-8431-740E3EE40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349500"/>
            <a:ext cx="8229600" cy="405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  醛极易氧化，许多氧化剂都能将醛氧化成酸。 </a:t>
            </a:r>
          </a:p>
          <a:p>
            <a:pPr eaLnBrk="1" hangingPunct="1">
              <a:spcBef>
                <a:spcPct val="50000"/>
              </a:spcBef>
            </a:pPr>
            <a:endParaRPr kumimoji="1" lang="zh-CN" altLang="en-US" sz="20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   许多醛能发生自动氧化。 </a:t>
            </a:r>
          </a:p>
          <a:p>
            <a:pPr eaLnBrk="1" hangingPunct="1">
              <a:spcBef>
                <a:spcPct val="50000"/>
              </a:spcBef>
            </a:pPr>
            <a:endParaRPr kumimoji="1" lang="zh-CN" altLang="en-US" sz="20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</a:pPr>
            <a:endParaRPr kumimoji="1" lang="zh-CN" altLang="en-US" sz="20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  用土伦试剂氧化发生银镜反应（</a:t>
            </a:r>
            <a:r>
              <a:rPr kumimoji="1" lang="zh-CN" altLang="en-US" sz="20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只氧化醛，不氧化酮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）。</a:t>
            </a:r>
          </a:p>
          <a:p>
            <a:pPr eaLnBrk="1" hangingPunct="1">
              <a:spcBef>
                <a:spcPct val="50000"/>
              </a:spcBef>
            </a:pPr>
            <a:endParaRPr kumimoji="1" lang="zh-CN" altLang="en-US" sz="20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1"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  用斐林试剂氧化生成红色氧化亚铜沉淀（</a:t>
            </a:r>
            <a:r>
              <a:rPr kumimoji="1" lang="zh-CN" altLang="en-US" sz="20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只氧化脂肪醛，不氧化</a:t>
            </a: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2000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芳香醛和酮</a:t>
            </a:r>
            <a:r>
              <a:rPr kumimoji="1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）。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54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54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658" grpId="0"/>
      <p:bldP spid="454659" grpId="0"/>
      <p:bldP spid="18" grpId="0" autoUpdateAnimBg="0"/>
      <p:bldP spid="19" grpId="0" autoUpdateAnimBg="0"/>
      <p:bldP spid="21" grpId="0" autoUpdateAnimBg="0"/>
      <p:bldP spid="22" grpId="0" autoUpdateAnimBg="0"/>
      <p:bldP spid="24" grpId="0" autoUpdateAnimBg="0"/>
      <p:bldP spid="25" grpId="0" autoUpdateAnimBg="0"/>
      <p:bldP spid="26" grpId="0" autoUpdateAnimBg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3">
            <a:extLst>
              <a:ext uri="{FF2B5EF4-FFF2-40B4-BE49-F238E27FC236}">
                <a16:creationId xmlns:a16="http://schemas.microsoft.com/office/drawing/2014/main" id="{B2CA330C-E492-44EB-88AF-4BEAA6434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AC2E1-6FF1-40AB-944D-0C1C538E4FC0}" type="slidenum">
              <a:rPr lang="en-US" altLang="zh-CN"/>
              <a:pPr>
                <a:defRPr/>
              </a:pPr>
              <a:t>75</a:t>
            </a:fld>
            <a:endParaRPr lang="en-US" altLang="zh-CN"/>
          </a:p>
        </p:txBody>
      </p:sp>
      <p:sp>
        <p:nvSpPr>
          <p:cNvPr id="455682" name="Text Box 2">
            <a:extLst>
              <a:ext uri="{FF2B5EF4-FFF2-40B4-BE49-F238E27FC236}">
                <a16:creationId xmlns:a16="http://schemas.microsoft.com/office/drawing/2014/main" id="{9929EF9E-EF72-41A2-BFF3-86CB81A30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939800"/>
            <a:ext cx="58674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008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(1) Tollens</a:t>
            </a:r>
            <a:r>
              <a:rPr lang="zh-CN" altLang="en-US" b="1">
                <a:solidFill>
                  <a:srgbClr val="008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试剂</a:t>
            </a:r>
            <a:r>
              <a:rPr lang="en-US" altLang="zh-CN" b="1">
                <a:ea typeface="楷体" panose="02010609060101010101" pitchFamily="49" charset="-122"/>
                <a:cs typeface="Times New Roman" panose="02020603050405020304" pitchFamily="18" charset="0"/>
              </a:rPr>
              <a:t>——Ag(NH</a:t>
            </a:r>
            <a:r>
              <a:rPr lang="en-US" altLang="zh-CN" b="1" baseline="-25000"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b="1"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b="1" baseline="-25000"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b="1">
                <a:ea typeface="楷体" panose="02010609060101010101" pitchFamily="49" charset="-122"/>
                <a:cs typeface="Times New Roman" panose="02020603050405020304" pitchFamily="18" charset="0"/>
              </a:rPr>
              <a:t>OH</a:t>
            </a:r>
            <a:r>
              <a:rPr lang="zh-CN" altLang="en-US" b="1">
                <a:ea typeface="楷体" panose="02010609060101010101" pitchFamily="49" charset="-122"/>
                <a:cs typeface="Times New Roman" panose="02020603050405020304" pitchFamily="18" charset="0"/>
              </a:rPr>
              <a:t>溶液</a:t>
            </a:r>
          </a:p>
        </p:txBody>
      </p:sp>
      <p:sp>
        <p:nvSpPr>
          <p:cNvPr id="455684" name="Text Box 4">
            <a:extLst>
              <a:ext uri="{FF2B5EF4-FFF2-40B4-BE49-F238E27FC236}">
                <a16:creationId xmlns:a16="http://schemas.microsoft.com/office/drawing/2014/main" id="{97195AE8-6722-44CC-9858-C3A86E6680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2390775"/>
            <a:ext cx="8001000" cy="9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400">
                <a:latin typeface="宋体" panose="02010600030101010101" pitchFamily="2" charset="-122"/>
              </a:rPr>
              <a:t>    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若将析出的金属银沉积在干净的反应器皿上，则形成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银镜，故该反应又称银镜反应。</a:t>
            </a:r>
          </a:p>
        </p:txBody>
      </p:sp>
      <p:sp>
        <p:nvSpPr>
          <p:cNvPr id="455685" name="Text Box 5">
            <a:extLst>
              <a:ext uri="{FF2B5EF4-FFF2-40B4-BE49-F238E27FC236}">
                <a16:creationId xmlns:a16="http://schemas.microsoft.com/office/drawing/2014/main" id="{1B83DA81-4F4F-4591-9EBC-A35F102C06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455988"/>
            <a:ext cx="9144000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latin typeface="宋体" panose="02010600030101010101" pitchFamily="2" charset="-122"/>
              </a:rPr>
              <a:t>  </a:t>
            </a:r>
            <a:r>
              <a:rPr lang="en-US" altLang="zh-CN" b="1">
                <a:solidFill>
                  <a:srgbClr val="008000"/>
                </a:solidFill>
                <a:latin typeface="宋体" panose="02010600030101010101" pitchFamily="2" charset="-122"/>
              </a:rPr>
              <a:t>(2) </a:t>
            </a:r>
            <a:r>
              <a:rPr lang="en-US" altLang="zh-CN" b="1">
                <a:solidFill>
                  <a:srgbClr val="008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Fehling</a:t>
            </a:r>
            <a:r>
              <a:rPr lang="zh-CN" altLang="en-US" b="1">
                <a:solidFill>
                  <a:srgbClr val="008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试剂</a:t>
            </a:r>
            <a:r>
              <a:rPr lang="en-US" altLang="zh-CN" b="1">
                <a:ea typeface="楷体" panose="02010609060101010101" pitchFamily="49" charset="-122"/>
                <a:cs typeface="Times New Roman" panose="02020603050405020304" pitchFamily="18" charset="0"/>
              </a:rPr>
              <a:t>——CuSO</a:t>
            </a:r>
            <a:r>
              <a:rPr lang="en-US" altLang="zh-CN" b="1" baseline="-25000"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b="1">
                <a:ea typeface="楷体" panose="02010609060101010101" pitchFamily="49" charset="-122"/>
                <a:cs typeface="Times New Roman" panose="02020603050405020304" pitchFamily="18" charset="0"/>
              </a:rPr>
              <a:t>水溶液和酒石酸钾钠碱溶液的混合液。</a:t>
            </a:r>
          </a:p>
        </p:txBody>
      </p:sp>
      <p:sp>
        <p:nvSpPr>
          <p:cNvPr id="455687" name="Rectangle 7">
            <a:extLst>
              <a:ext uri="{FF2B5EF4-FFF2-40B4-BE49-F238E27FC236}">
                <a16:creationId xmlns:a16="http://schemas.microsoft.com/office/drawing/2014/main" id="{4AF0213C-C818-441D-96BB-4D8B832681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4868863"/>
            <a:ext cx="6067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ea typeface="楷体" panose="02010609060101010101" pitchFamily="49" charset="-122"/>
                <a:cs typeface="Times New Roman" panose="02020603050405020304" pitchFamily="18" charset="0"/>
              </a:rPr>
              <a:t>Fehling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试剂中起氧化作用的是二价铜离子。</a:t>
            </a:r>
          </a:p>
        </p:txBody>
      </p:sp>
      <p:sp>
        <p:nvSpPr>
          <p:cNvPr id="455688" name="Rectangle 8">
            <a:extLst>
              <a:ext uri="{FF2B5EF4-FFF2-40B4-BE49-F238E27FC236}">
                <a16:creationId xmlns:a16="http://schemas.microsoft.com/office/drawing/2014/main" id="{06BF2378-D66E-4003-B465-FA9F651662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397500"/>
            <a:ext cx="8675687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400">
                <a:ea typeface="楷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上述两种试剂反应现象明显，故可用于</a:t>
            </a:r>
            <a:r>
              <a:rPr lang="zh-CN" altLang="en-US" sz="2400">
                <a:solidFill>
                  <a:srgbClr val="FF33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定性鉴别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。但值得注意的是</a:t>
            </a:r>
            <a:r>
              <a:rPr lang="en-US" altLang="zh-CN" sz="2400">
                <a:solidFill>
                  <a:srgbClr val="008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Fehling</a:t>
            </a:r>
            <a:r>
              <a:rPr lang="zh-CN" altLang="en-US" sz="2400">
                <a:solidFill>
                  <a:srgbClr val="008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试剂与</a:t>
            </a:r>
            <a:r>
              <a:rPr lang="zh-CN" altLang="en-US" sz="2400">
                <a:solidFill>
                  <a:srgbClr val="FF0066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芳醛</a:t>
            </a:r>
            <a:r>
              <a:rPr lang="zh-CN" altLang="en-US" sz="2400">
                <a:solidFill>
                  <a:srgbClr val="008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不作用。</a:t>
            </a:r>
            <a:endParaRPr lang="zh-CN" altLang="en-US" sz="240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55689" name="Object 9">
            <a:extLst>
              <a:ext uri="{FF2B5EF4-FFF2-40B4-BE49-F238E27FC236}">
                <a16:creationId xmlns:a16="http://schemas.microsoft.com/office/drawing/2014/main" id="{81D998D5-78C5-4C56-9D03-0823A477E2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87450" y="1455738"/>
          <a:ext cx="6985000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88" name="CS ChemDraw Drawing" r:id="rId3" imgW="4757438" imgH="603302" progId="ChemDraw.Document.6.0">
                  <p:embed/>
                </p:oleObj>
              </mc:Choice>
              <mc:Fallback>
                <p:oleObj name="CS ChemDraw Drawing" r:id="rId3" imgW="4757438" imgH="603302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455738"/>
                        <a:ext cx="6985000" cy="88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5690" name="Object 10">
            <a:extLst>
              <a:ext uri="{FF2B5EF4-FFF2-40B4-BE49-F238E27FC236}">
                <a16:creationId xmlns:a16="http://schemas.microsoft.com/office/drawing/2014/main" id="{EA2A39A9-B40A-49E5-9DCC-6E219AC9D1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0113" y="3957638"/>
          <a:ext cx="7489825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89" name="CS ChemDraw Drawing" r:id="rId5" imgW="5211748" imgH="625976" progId="ChemDraw.Document.6.0">
                  <p:embed/>
                </p:oleObj>
              </mc:Choice>
              <mc:Fallback>
                <p:oleObj name="CS ChemDraw Drawing" r:id="rId5" imgW="5211748" imgH="625976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3957638"/>
                        <a:ext cx="7489825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E656855-91F4-4648-9A94-0D4A5DF580C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2CEFE3E-54BD-4021-A861-3FE832BB7BA1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38927208-825D-40D8-B2C5-F092A24611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33375"/>
            <a:ext cx="8001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醛容易被氧化，还表现在它们可被弱氧化剂氧化。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55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455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455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455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455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455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455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5682" grpId="0"/>
      <p:bldP spid="455684" grpId="0"/>
      <p:bldP spid="455685" grpId="0"/>
      <p:bldP spid="455687" grpId="0"/>
      <p:bldP spid="455688" grpId="0"/>
      <p:bldP spid="1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3">
            <a:extLst>
              <a:ext uri="{FF2B5EF4-FFF2-40B4-BE49-F238E27FC236}">
                <a16:creationId xmlns:a16="http://schemas.microsoft.com/office/drawing/2014/main" id="{D0DFA05B-4FAB-412C-92E1-D7CD70E32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E3245-3644-4899-82A0-9512840A3E92}" type="slidenum">
              <a:rPr lang="en-US" altLang="zh-CN"/>
              <a:pPr>
                <a:defRPr/>
              </a:pPr>
              <a:t>76</a:t>
            </a:fld>
            <a:endParaRPr lang="en-US" altLang="zh-CN"/>
          </a:p>
        </p:txBody>
      </p:sp>
      <p:sp>
        <p:nvSpPr>
          <p:cNvPr id="89091" name="Text Box 2">
            <a:extLst>
              <a:ext uri="{FF2B5EF4-FFF2-40B4-BE49-F238E27FC236}">
                <a16:creationId xmlns:a16="http://schemas.microsoft.com/office/drawing/2014/main" id="{DF8D742C-7C50-4B1A-8D97-D07B445CF7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533400"/>
            <a:ext cx="7239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8000"/>
              </a:solidFill>
              <a:latin typeface="宋体" panose="02010600030101010101" pitchFamily="2" charset="-122"/>
            </a:endParaRPr>
          </a:p>
        </p:txBody>
      </p:sp>
      <p:sp>
        <p:nvSpPr>
          <p:cNvPr id="89092" name="Text Box 3">
            <a:extLst>
              <a:ext uri="{FF2B5EF4-FFF2-40B4-BE49-F238E27FC236}">
                <a16:creationId xmlns:a16="http://schemas.microsoft.com/office/drawing/2014/main" id="{DBC33055-CEB6-437D-8472-8CDA476F22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143000"/>
            <a:ext cx="7543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宋体" panose="02010600030101010101" pitchFamily="2" charset="-122"/>
              </a:rPr>
              <a:t>    </a:t>
            </a:r>
          </a:p>
        </p:txBody>
      </p:sp>
      <p:sp>
        <p:nvSpPr>
          <p:cNvPr id="456709" name="Text Box 5">
            <a:extLst>
              <a:ext uri="{FF2B5EF4-FFF2-40B4-BE49-F238E27FC236}">
                <a16:creationId xmlns:a16="http://schemas.microsoft.com/office/drawing/2014/main" id="{05F1DE52-5D71-45AF-9ACC-B3AD07AD38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3429000"/>
            <a:ext cx="8610600" cy="148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400"/>
              <a:t>        </a:t>
            </a:r>
            <a:r>
              <a:rPr lang="zh-CN" altLang="en-US" sz="2400">
                <a:solidFill>
                  <a:srgbClr val="008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酮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不为弱氧化剂所氧化，但</a:t>
            </a:r>
            <a:r>
              <a:rPr lang="zh-CN" altLang="en-US" sz="2400">
                <a:solidFill>
                  <a:srgbClr val="008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遇强氧化剂如</a:t>
            </a:r>
            <a:r>
              <a:rPr lang="en-US" altLang="zh-CN" sz="2400">
                <a:solidFill>
                  <a:srgbClr val="008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KMnO</a:t>
            </a:r>
            <a:r>
              <a:rPr lang="en-US" altLang="zh-CN" sz="2400" baseline="-25000">
                <a:solidFill>
                  <a:srgbClr val="008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400">
                <a:solidFill>
                  <a:srgbClr val="008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等则发生碳链断裂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，生成多种较低级羧酸的混合物，故没有制备意义。然而，脂环酮在强氧化剂作用下生成二元酸则具有实用价值。 </a:t>
            </a:r>
          </a:p>
        </p:txBody>
      </p:sp>
      <p:sp>
        <p:nvSpPr>
          <p:cNvPr id="456711" name="Rectangle 7">
            <a:extLst>
              <a:ext uri="{FF2B5EF4-FFF2-40B4-BE49-F238E27FC236}">
                <a16:creationId xmlns:a16="http://schemas.microsoft.com/office/drawing/2014/main" id="{CCBC4B67-6FEF-4F91-BE1C-B485B1FC64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590550"/>
            <a:ext cx="8748713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01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kumimoji="1" lang="en-US" altLang="zh-CN" sz="2400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Tollens</a:t>
            </a:r>
            <a:r>
              <a:rPr kumimoji="1" lang="zh-CN" altLang="en-US" sz="2400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试剂和</a:t>
            </a:r>
            <a:r>
              <a:rPr kumimoji="1" lang="en-US" altLang="zh-CN" sz="2400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Fehling</a:t>
            </a:r>
            <a:r>
              <a:rPr kumimoji="1" lang="zh-CN" altLang="en-US" sz="2400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试剂</a:t>
            </a:r>
            <a:r>
              <a:rPr kumimoji="1"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</a:t>
            </a:r>
            <a:r>
              <a:rPr kumimoji="1" lang="en-US" altLang="zh-CN" sz="2400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C=C</a:t>
            </a:r>
            <a:r>
              <a:rPr kumimoji="1" lang="zh-CN" altLang="en-US" sz="2400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C≡C</a:t>
            </a:r>
            <a:r>
              <a:rPr kumimoji="1" lang="zh-CN" altLang="en-US" sz="2400">
                <a:solidFill>
                  <a:srgbClr val="008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不起反应</a:t>
            </a:r>
            <a:r>
              <a:rPr kumimoji="1"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，因此它们又都可看作是选择性氧化剂。</a:t>
            </a:r>
          </a:p>
        </p:txBody>
      </p:sp>
      <p:graphicFrame>
        <p:nvGraphicFramePr>
          <p:cNvPr id="456712" name="Object 8">
            <a:extLst>
              <a:ext uri="{FF2B5EF4-FFF2-40B4-BE49-F238E27FC236}">
                <a16:creationId xmlns:a16="http://schemas.microsoft.com/office/drawing/2014/main" id="{7FAF184B-BC85-48F4-AE5E-49F988DD16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6013" y="1700213"/>
          <a:ext cx="6480175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10" name="CS ChemDraw Drawing" r:id="rId3" imgW="3989456" imgH="705067" progId="ChemDraw.Document.6.0">
                  <p:embed/>
                </p:oleObj>
              </mc:Choice>
              <mc:Fallback>
                <p:oleObj name="CS ChemDraw Drawing" r:id="rId3" imgW="3989456" imgH="705067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700213"/>
                        <a:ext cx="6480175" cy="114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0FDAE26-CB96-49B0-99D5-7986B0733EC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CC8E92D-E531-48C7-90DD-1C2940218102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  <p:graphicFrame>
        <p:nvGraphicFramePr>
          <p:cNvPr id="20" name="Object 9">
            <a:extLst>
              <a:ext uri="{FF2B5EF4-FFF2-40B4-BE49-F238E27FC236}">
                <a16:creationId xmlns:a16="http://schemas.microsoft.com/office/drawing/2014/main" id="{FDB25120-9DA1-45B7-9DDC-6DCEA02FC2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19250" y="5229225"/>
          <a:ext cx="5472113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11" name="CS ChemDraw Drawing" r:id="rId5" imgW="3530827" imgH="325540" progId="ChemDraw.Document.6.0">
                  <p:embed/>
                </p:oleObj>
              </mc:Choice>
              <mc:Fallback>
                <p:oleObj name="CS ChemDraw Drawing" r:id="rId5" imgW="3530827" imgH="325540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5229225"/>
                        <a:ext cx="5472113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56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56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456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6709" grpId="0"/>
      <p:bldP spid="456711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3">
            <a:extLst>
              <a:ext uri="{FF2B5EF4-FFF2-40B4-BE49-F238E27FC236}">
                <a16:creationId xmlns:a16="http://schemas.microsoft.com/office/drawing/2014/main" id="{FB1ADF16-AAFE-4E92-A514-9A175098A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CEBDA8-5EFD-4089-8A40-3429231BD001}" type="slidenum">
              <a:rPr lang="en-US" altLang="zh-CN"/>
              <a:pPr>
                <a:defRPr/>
              </a:pPr>
              <a:t>77</a:t>
            </a:fld>
            <a:endParaRPr lang="en-US" altLang="zh-CN"/>
          </a:p>
        </p:txBody>
      </p:sp>
      <p:sp>
        <p:nvSpPr>
          <p:cNvPr id="90115" name="Rectangle 6">
            <a:extLst>
              <a:ext uri="{FF2B5EF4-FFF2-40B4-BE49-F238E27FC236}">
                <a16:creationId xmlns:a16="http://schemas.microsoft.com/office/drawing/2014/main" id="{B136C719-04F4-4DA1-B287-49FAA85551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914775"/>
            <a:ext cx="9144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1000">
                <a:cs typeface="Times New Roman" panose="02020603050405020304" pitchFamily="18" charset="0"/>
              </a:rPr>
              <a:t>   </a:t>
            </a:r>
          </a:p>
          <a:p>
            <a:endParaRPr lang="en-US" altLang="zh-CN"/>
          </a:p>
        </p:txBody>
      </p:sp>
      <p:sp>
        <p:nvSpPr>
          <p:cNvPr id="457735" name="Rectangle 7">
            <a:extLst>
              <a:ext uri="{FF2B5EF4-FFF2-40B4-BE49-F238E27FC236}">
                <a16:creationId xmlns:a16="http://schemas.microsoft.com/office/drawing/2014/main" id="{B163E71E-BE5C-45DF-B8EB-416B8C2F3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052513"/>
            <a:ext cx="8305800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>
                <a:latin typeface="宋体" panose="02010600030101010101" pitchFamily="2" charset="-122"/>
              </a:rPr>
              <a:t>    </a:t>
            </a:r>
            <a:r>
              <a:rPr lang="zh-CN" altLang="en-US">
                <a:ea typeface="楷体" panose="02010609060101010101" pitchFamily="49" charset="-122"/>
                <a:cs typeface="Times New Roman" panose="02020603050405020304" pitchFamily="18" charset="0"/>
              </a:rPr>
              <a:t>没有</a:t>
            </a:r>
            <a:r>
              <a:rPr lang="en-US" altLang="zh-CN">
                <a:ea typeface="楷体" panose="02010609060101010101" pitchFamily="49" charset="-122"/>
                <a:cs typeface="Times New Roman" panose="02020603050405020304" pitchFamily="18" charset="0"/>
              </a:rPr>
              <a:t>α-H</a:t>
            </a:r>
            <a:r>
              <a:rPr lang="zh-CN" altLang="en-US">
                <a:ea typeface="楷体" panose="02010609060101010101" pitchFamily="49" charset="-122"/>
                <a:cs typeface="Times New Roman" panose="02020603050405020304" pitchFamily="18" charset="0"/>
              </a:rPr>
              <a:t>的醛在浓碱的作用下发生自身氧化还原（歧化）反应，生成等摩尔的醇和酸，称为康尼查罗反应。</a:t>
            </a:r>
          </a:p>
        </p:txBody>
      </p:sp>
      <p:sp>
        <p:nvSpPr>
          <p:cNvPr id="457736" name="Rectangle 8">
            <a:extLst>
              <a:ext uri="{FF2B5EF4-FFF2-40B4-BE49-F238E27FC236}">
                <a16:creationId xmlns:a16="http://schemas.microsoft.com/office/drawing/2014/main" id="{670FA7FE-5C30-4C47-95F8-D9D1B0F67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3716338"/>
            <a:ext cx="8382000" cy="206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zh-CN" altLang="en-US">
                <a:ea typeface="楷体" panose="02010609060101010101" pitchFamily="49" charset="-122"/>
                <a:cs typeface="Times New Roman" panose="02020603050405020304" pitchFamily="18" charset="0"/>
              </a:rPr>
              <a:t>交叉康尼查罗反应：</a:t>
            </a:r>
          </a:p>
          <a:p>
            <a:pPr>
              <a:lnSpc>
                <a:spcPct val="130000"/>
              </a:lnSpc>
            </a:pPr>
            <a:r>
              <a:rPr lang="zh-CN" altLang="en-US">
                <a:ea typeface="楷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lang="zh-CN" altLang="en-US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甲醛与另一种无</a:t>
            </a:r>
            <a:r>
              <a:rPr lang="en-US" altLang="zh-CN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α-H</a:t>
            </a:r>
            <a:r>
              <a:rPr lang="zh-CN" altLang="en-US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的醛在强的浓碱催化下加热，主要反应是甲醛被氧化而另一种醛被还原</a:t>
            </a:r>
            <a:r>
              <a:rPr lang="en-US" altLang="zh-CN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, </a:t>
            </a:r>
            <a:r>
              <a:rPr lang="zh-CN" altLang="en-US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这类反应称为“交错” 康尼查罗反应，是制</a:t>
            </a:r>
            <a:r>
              <a:rPr lang="en-US" altLang="zh-CN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ArCH</a:t>
            </a:r>
            <a:r>
              <a:rPr lang="en-US" altLang="zh-CN" baseline="-250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2</a:t>
            </a:r>
            <a:r>
              <a:rPr lang="en-US" altLang="zh-CN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OH</a:t>
            </a:r>
            <a:r>
              <a:rPr lang="zh-CN" altLang="en-US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型醇的有效手段。</a:t>
            </a:r>
            <a:r>
              <a:rPr lang="zh-CN" altLang="en-US"/>
              <a:t> </a:t>
            </a:r>
          </a:p>
        </p:txBody>
      </p:sp>
      <p:sp>
        <p:nvSpPr>
          <p:cNvPr id="457737" name="Rectangle 9">
            <a:extLst>
              <a:ext uri="{FF2B5EF4-FFF2-40B4-BE49-F238E27FC236}">
                <a16:creationId xmlns:a16="http://schemas.microsoft.com/office/drawing/2014/main" id="{7CD5C397-E487-42A6-9B43-0E8E7F202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450850"/>
            <a:ext cx="73453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33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>
                <a:solidFill>
                  <a:srgbClr val="0033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>
                <a:solidFill>
                  <a:srgbClr val="0033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）康尼查罗反应</a:t>
            </a:r>
            <a:r>
              <a:rPr lang="en-US" altLang="zh-CN">
                <a:solidFill>
                  <a:srgbClr val="0033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/>
              <a:t>Cannizarro reaction</a:t>
            </a:r>
            <a:r>
              <a:rPr lang="en-US" altLang="zh-CN">
                <a:solidFill>
                  <a:srgbClr val="0033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</a:p>
        </p:txBody>
      </p:sp>
      <p:graphicFrame>
        <p:nvGraphicFramePr>
          <p:cNvPr id="457740" name="Object 12">
            <a:extLst>
              <a:ext uri="{FF2B5EF4-FFF2-40B4-BE49-F238E27FC236}">
                <a16:creationId xmlns:a16="http://schemas.microsoft.com/office/drawing/2014/main" id="{C01F9F1C-F5BF-412E-BAFE-B171533E31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87450" y="5445125"/>
          <a:ext cx="62642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34" name="CS ChemDraw Drawing" r:id="rId3" imgW="4577657" imgH="437022" progId="ChemDraw.Document.6.0">
                  <p:embed/>
                </p:oleObj>
              </mc:Choice>
              <mc:Fallback>
                <p:oleObj name="CS ChemDraw Drawing" r:id="rId3" imgW="4577657" imgH="437022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5445125"/>
                        <a:ext cx="6264275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7741" name="Object 13">
            <a:extLst>
              <a:ext uri="{FF2B5EF4-FFF2-40B4-BE49-F238E27FC236}">
                <a16:creationId xmlns:a16="http://schemas.microsoft.com/office/drawing/2014/main" id="{7FE1374B-4016-4CFB-92F5-A1385C05791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8888" y="2133600"/>
          <a:ext cx="5618162" cy="1084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35" name="CS ChemDraw Drawing" r:id="rId5" imgW="4228624" imgH="816549" progId="ChemDraw.Document.6.0">
                  <p:embed/>
                </p:oleObj>
              </mc:Choice>
              <mc:Fallback>
                <p:oleObj name="CS ChemDraw Drawing" r:id="rId5" imgW="4228624" imgH="816549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133600"/>
                        <a:ext cx="5618162" cy="1084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27ABE90-43DB-4BA0-A770-241FB3252CD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8D2A5AD-6B33-4DE8-BD5E-7BFC61649B33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57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57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457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457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457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7735" grpId="0"/>
      <p:bldP spid="457736" grpId="0"/>
      <p:bldP spid="45773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3">
            <a:extLst>
              <a:ext uri="{FF2B5EF4-FFF2-40B4-BE49-F238E27FC236}">
                <a16:creationId xmlns:a16="http://schemas.microsoft.com/office/drawing/2014/main" id="{8DD16323-ECFE-4BF1-BE09-837F5A71F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1B2E10-1DD7-47AA-BC99-F3F968317F25}" type="slidenum">
              <a:rPr lang="en-US" altLang="zh-CN"/>
              <a:pPr>
                <a:defRPr/>
              </a:pPr>
              <a:t>78</a:t>
            </a:fld>
            <a:endParaRPr lang="en-US" altLang="zh-CN"/>
          </a:p>
        </p:txBody>
      </p:sp>
      <p:sp>
        <p:nvSpPr>
          <p:cNvPr id="305165" name="Rectangle 13">
            <a:extLst>
              <a:ext uri="{FF2B5EF4-FFF2-40B4-BE49-F238E27FC236}">
                <a16:creationId xmlns:a16="http://schemas.microsoft.com/office/drawing/2014/main" id="{92AE67E6-1F11-4C2E-AD00-ADF44AF32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838200"/>
            <a:ext cx="2522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3399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(1) </a:t>
            </a:r>
            <a:r>
              <a:rPr lang="zh-CN" altLang="en-US">
                <a:solidFill>
                  <a:srgbClr val="003399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还原成醇</a:t>
            </a:r>
          </a:p>
        </p:txBody>
      </p:sp>
      <p:sp>
        <p:nvSpPr>
          <p:cNvPr id="305168" name="Rectangle 16">
            <a:extLst>
              <a:ext uri="{FF2B5EF4-FFF2-40B4-BE49-F238E27FC236}">
                <a16:creationId xmlns:a16="http://schemas.microsoft.com/office/drawing/2014/main" id="{C1D9AFD3-F5E2-4348-B420-D11D589CD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260350"/>
            <a:ext cx="25114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80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、还原反应</a:t>
            </a:r>
          </a:p>
        </p:txBody>
      </p:sp>
      <p:graphicFrame>
        <p:nvGraphicFramePr>
          <p:cNvPr id="305171" name="Object 19">
            <a:extLst>
              <a:ext uri="{FF2B5EF4-FFF2-40B4-BE49-F238E27FC236}">
                <a16:creationId xmlns:a16="http://schemas.microsoft.com/office/drawing/2014/main" id="{00ED940C-39B0-42AE-B8C3-C1AE2F87134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00338" y="1484313"/>
          <a:ext cx="2592387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58" name="CS ChemDraw Drawing" r:id="rId3" imgW="1781070" imgH="334718" progId="ChemDraw.Document.6.0">
                  <p:embed/>
                </p:oleObj>
              </mc:Choice>
              <mc:Fallback>
                <p:oleObj name="CS ChemDraw Drawing" r:id="rId3" imgW="1781070" imgH="334718" progId="ChemDraw.Document.6.0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1484313"/>
                        <a:ext cx="2592387" cy="487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5172" name="Rectangle 20">
            <a:extLst>
              <a:ext uri="{FF2B5EF4-FFF2-40B4-BE49-F238E27FC236}">
                <a16:creationId xmlns:a16="http://schemas.microsoft.com/office/drawing/2014/main" id="{24C22894-7942-4621-AAD2-7E6CA36F4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938" y="2035175"/>
            <a:ext cx="3643312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a. </a:t>
            </a:r>
            <a:r>
              <a:rPr lang="zh-CN" altLang="en-US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催化氢化 （产率高，</a:t>
            </a:r>
            <a:r>
              <a:rPr lang="en-US" altLang="zh-CN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90~100%</a:t>
            </a:r>
            <a:r>
              <a:rPr lang="zh-CN" altLang="en-US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305173" name="Rectangle 21">
            <a:extLst>
              <a:ext uri="{FF2B5EF4-FFF2-40B4-BE49-F238E27FC236}">
                <a16:creationId xmlns:a16="http://schemas.microsoft.com/office/drawing/2014/main" id="{6AF318E1-EEF1-4BD4-A104-A168298CA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373688"/>
            <a:ext cx="7543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indent="2667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/>
            <a:r>
              <a:rPr kumimoji="1"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kumimoji="1"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如要保留双键而只还原羰基，则应选用金属氢化物为还原剂。</a:t>
            </a:r>
          </a:p>
        </p:txBody>
      </p:sp>
      <p:graphicFrame>
        <p:nvGraphicFramePr>
          <p:cNvPr id="305174" name="Object 22">
            <a:extLst>
              <a:ext uri="{FF2B5EF4-FFF2-40B4-BE49-F238E27FC236}">
                <a16:creationId xmlns:a16="http://schemas.microsoft.com/office/drawing/2014/main" id="{6BE21FB7-E4CB-4BC4-952A-461FC75DA5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03350" y="2565400"/>
          <a:ext cx="6481763" cy="2652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59" name="CS ChemDraw Drawing" r:id="rId5" imgW="4836801" imgH="1979423" progId="ChemDraw.Document.6.0">
                  <p:embed/>
                </p:oleObj>
              </mc:Choice>
              <mc:Fallback>
                <p:oleObj name="CS ChemDraw Drawing" r:id="rId5" imgW="4836801" imgH="1979423" progId="ChemDraw.Document.6.0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2565400"/>
                        <a:ext cx="6481763" cy="2652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A242F68-98A6-47D9-821D-FBC342FD781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8D6CD228-8C14-4DE7-8B9E-3A36EDA0215E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05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05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305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305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305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305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165" grpId="0"/>
      <p:bldP spid="305168" grpId="0"/>
      <p:bldP spid="305172" grpId="0"/>
      <p:bldP spid="305173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3">
            <a:extLst>
              <a:ext uri="{FF2B5EF4-FFF2-40B4-BE49-F238E27FC236}">
                <a16:creationId xmlns:a16="http://schemas.microsoft.com/office/drawing/2014/main" id="{AEC1E897-D0D9-4EF3-9932-53C65BB19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058465-BF9F-4BD9-81C9-50588A3C5084}" type="slidenum">
              <a:rPr lang="en-US" altLang="zh-CN"/>
              <a:pPr>
                <a:defRPr/>
              </a:pPr>
              <a:t>79</a:t>
            </a:fld>
            <a:endParaRPr lang="en-US" altLang="zh-CN"/>
          </a:p>
        </p:txBody>
      </p:sp>
      <p:sp>
        <p:nvSpPr>
          <p:cNvPr id="398338" name="Rectangle 2">
            <a:extLst>
              <a:ext uri="{FF2B5EF4-FFF2-40B4-BE49-F238E27FC236}">
                <a16:creationId xmlns:a16="http://schemas.microsoft.com/office/drawing/2014/main" id="{CAEC0D77-C418-44D4-ABF2-42D774F019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349500"/>
            <a:ext cx="86106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indent="2667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eaLnBrk="1" hangingPunct="1"/>
            <a:r>
              <a:rPr kumimoji="1"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LiAlH</a:t>
            </a:r>
            <a:r>
              <a:rPr kumimoji="1" lang="en-US" altLang="zh-CN" sz="2400" baseline="-300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是强还原剂，但是：①选择性差，除不还原</a:t>
            </a:r>
            <a:r>
              <a:rPr kumimoji="1"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C=C</a:t>
            </a:r>
            <a:r>
              <a:rPr kumimoji="1"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C≡C</a:t>
            </a:r>
            <a:r>
              <a:rPr kumimoji="1"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外，其它不饱和键都可被其还原；②不稳定，遇水剧烈反应，通常只能在无水乙醚或</a:t>
            </a:r>
            <a:r>
              <a:rPr kumimoji="1"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THF</a:t>
            </a:r>
            <a:r>
              <a:rPr kumimoji="1"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中使用。</a:t>
            </a:r>
          </a:p>
        </p:txBody>
      </p:sp>
      <p:sp>
        <p:nvSpPr>
          <p:cNvPr id="92164" name="Rectangle 4">
            <a:extLst>
              <a:ext uri="{FF2B5EF4-FFF2-40B4-BE49-F238E27FC236}">
                <a16:creationId xmlns:a16="http://schemas.microsoft.com/office/drawing/2014/main" id="{172D0F33-24BC-4E14-8570-C972980482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68663"/>
            <a:ext cx="9144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1000">
                <a:cs typeface="Times New Roman" panose="02020603050405020304" pitchFamily="18" charset="0"/>
              </a:rPr>
              <a:t> </a:t>
            </a:r>
          </a:p>
          <a:p>
            <a:endParaRPr lang="en-US" altLang="zh-CN"/>
          </a:p>
        </p:txBody>
      </p:sp>
      <p:sp>
        <p:nvSpPr>
          <p:cNvPr id="398341" name="Rectangle 5">
            <a:extLst>
              <a:ext uri="{FF2B5EF4-FFF2-40B4-BE49-F238E27FC236}">
                <a16:creationId xmlns:a16="http://schemas.microsoft.com/office/drawing/2014/main" id="{4C689812-B5A4-4B94-9C85-9AB0757A5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4724400"/>
            <a:ext cx="8382000" cy="1570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en-US" altLang="zh-CN" sz="2400"/>
              <a:t> </a:t>
            </a:r>
            <a:r>
              <a:rPr lang="en-US" altLang="zh-CN" sz="2400">
                <a:ea typeface="楷体" panose="02010609060101010101" pitchFamily="49" charset="-122"/>
                <a:cs typeface="Times New Roman" panose="02020603050405020304" pitchFamily="18" charset="0"/>
              </a:rPr>
              <a:t>NaBH</a:t>
            </a:r>
            <a:r>
              <a:rPr lang="en-US" altLang="zh-CN" sz="2400" baseline="-25000"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还原的特点：</a:t>
            </a:r>
          </a:p>
          <a:p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en-US" altLang="zh-CN" sz="2400">
                <a:ea typeface="楷体" panose="02010609060101010101" pitchFamily="49" charset="-122"/>
                <a:cs typeface="Times New Roman" panose="02020603050405020304" pitchFamily="18" charset="0"/>
              </a:rPr>
              <a:t>1. 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选择性强</a:t>
            </a:r>
            <a:r>
              <a:rPr lang="en-US" altLang="zh-CN" sz="2400"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只还原醛、酮、酰卤中的羰基，不还原其它基团</a:t>
            </a:r>
            <a:r>
              <a:rPr lang="en-US" altLang="zh-CN" sz="2400"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en-US" altLang="zh-CN" sz="2400">
                <a:ea typeface="楷体" panose="02010609060101010101" pitchFamily="49" charset="-122"/>
                <a:cs typeface="Times New Roman" panose="02020603050405020304" pitchFamily="18" charset="0"/>
              </a:rPr>
              <a:t>2. 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稳定</a:t>
            </a:r>
            <a:r>
              <a:rPr lang="en-US" altLang="zh-CN" sz="2400"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不受水、醇的影响，可在水或醇中使用</a:t>
            </a:r>
            <a:r>
              <a:rPr lang="en-US" altLang="zh-CN" sz="2400"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398343" name="Rectangle 7">
            <a:extLst>
              <a:ext uri="{FF2B5EF4-FFF2-40B4-BE49-F238E27FC236}">
                <a16:creationId xmlns:a16="http://schemas.microsoft.com/office/drawing/2014/main" id="{86E3A28B-C57E-4200-BC5F-BD1398FECD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908050"/>
            <a:ext cx="21859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>
                <a:ea typeface="楷体" panose="02010609060101010101" pitchFamily="49" charset="-122"/>
                <a:cs typeface="Times New Roman" panose="02020603050405020304" pitchFamily="18" charset="0"/>
              </a:rPr>
              <a:t>LiAlH</a:t>
            </a:r>
            <a:r>
              <a:rPr lang="en-US" altLang="zh-CN" baseline="-30000"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>
                <a:ea typeface="楷体" panose="02010609060101010101" pitchFamily="49" charset="-122"/>
                <a:cs typeface="Times New Roman" panose="02020603050405020304" pitchFamily="18" charset="0"/>
              </a:rPr>
              <a:t>还原</a:t>
            </a:r>
          </a:p>
        </p:txBody>
      </p:sp>
      <p:sp>
        <p:nvSpPr>
          <p:cNvPr id="398344" name="Rectangle 8">
            <a:extLst>
              <a:ext uri="{FF2B5EF4-FFF2-40B4-BE49-F238E27FC236}">
                <a16:creationId xmlns:a16="http://schemas.microsoft.com/office/drawing/2014/main" id="{6F7A4C35-54D6-4B18-A670-772906FAD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573463"/>
            <a:ext cx="21701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>
                <a:ea typeface="楷体" panose="02010609060101010101" pitchFamily="49" charset="-122"/>
                <a:cs typeface="Times New Roman" panose="02020603050405020304" pitchFamily="18" charset="0"/>
              </a:rPr>
              <a:t>NaBH</a:t>
            </a:r>
            <a:r>
              <a:rPr lang="en-US" altLang="zh-CN" baseline="-25000"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>
                <a:ea typeface="楷体" panose="02010609060101010101" pitchFamily="49" charset="-122"/>
                <a:cs typeface="Times New Roman" panose="02020603050405020304" pitchFamily="18" charset="0"/>
              </a:rPr>
              <a:t>还原</a:t>
            </a:r>
          </a:p>
        </p:txBody>
      </p:sp>
      <p:sp>
        <p:nvSpPr>
          <p:cNvPr id="398346" name="Rectangle 10">
            <a:extLst>
              <a:ext uri="{FF2B5EF4-FFF2-40B4-BE49-F238E27FC236}">
                <a16:creationId xmlns:a16="http://schemas.microsoft.com/office/drawing/2014/main" id="{EB2F61DF-FDF2-4CA3-B4EE-FD920A412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280988"/>
            <a:ext cx="2970213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en-US" altLang="zh-CN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b. </a:t>
            </a:r>
            <a:r>
              <a:rPr lang="zh-CN" altLang="en-US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金属氢化物为还原剂还原</a:t>
            </a:r>
          </a:p>
        </p:txBody>
      </p:sp>
      <p:graphicFrame>
        <p:nvGraphicFramePr>
          <p:cNvPr id="398348" name="Object 12">
            <a:extLst>
              <a:ext uri="{FF2B5EF4-FFF2-40B4-BE49-F238E27FC236}">
                <a16:creationId xmlns:a16="http://schemas.microsoft.com/office/drawing/2014/main" id="{CB036FDC-6B43-4C45-8652-2EC0221DA6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87450" y="1479550"/>
          <a:ext cx="6265863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4" name="CS ChemDraw Drawing" r:id="rId3" imgW="4632725" imgH="589535" progId="ChemDraw.Document.6.0">
                  <p:embed/>
                </p:oleObj>
              </mc:Choice>
              <mc:Fallback>
                <p:oleObj name="CS ChemDraw Drawing" r:id="rId3" imgW="4632725" imgH="589535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479550"/>
                        <a:ext cx="6265863" cy="79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8349" name="Object 13">
            <a:extLst>
              <a:ext uri="{FF2B5EF4-FFF2-40B4-BE49-F238E27FC236}">
                <a16:creationId xmlns:a16="http://schemas.microsoft.com/office/drawing/2014/main" id="{4D9EEAFD-ACB7-4867-A6D8-D316AB3B66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19250" y="4005263"/>
          <a:ext cx="568960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5" name="CS ChemDraw Drawing" r:id="rId5" imgW="4143592" imgH="568210" progId="ChemDraw.Document.6.0">
                  <p:embed/>
                </p:oleObj>
              </mc:Choice>
              <mc:Fallback>
                <p:oleObj name="CS ChemDraw Drawing" r:id="rId5" imgW="4143592" imgH="568210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4005263"/>
                        <a:ext cx="5689600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31F43E2-4D61-4DEC-835A-EF5DE92A74D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950C524-9C0E-4C03-84D8-1EA4CC0C051C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98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98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398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398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398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398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500"/>
                                        <p:tgtEl>
                                          <p:spTgt spid="398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500"/>
                                        <p:tgtEl>
                                          <p:spTgt spid="3983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1" dur="500"/>
                                        <p:tgtEl>
                                          <p:spTgt spid="3983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8338" grpId="0"/>
      <p:bldP spid="398343" grpId="0"/>
      <p:bldP spid="398344" grpId="0"/>
      <p:bldP spid="3983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3">
            <a:extLst>
              <a:ext uri="{FF2B5EF4-FFF2-40B4-BE49-F238E27FC236}">
                <a16:creationId xmlns:a16="http://schemas.microsoft.com/office/drawing/2014/main" id="{7AD45218-6B4A-4CC8-83E0-DBCEFAE78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217510-E5F4-4816-A9A3-A299675E3AF1}" type="slidenum">
              <a:rPr lang="en-US" altLang="zh-CN"/>
              <a:pPr>
                <a:defRPr/>
              </a:pPr>
              <a:t>8</a:t>
            </a:fld>
            <a:endParaRPr lang="en-US" altLang="zh-CN"/>
          </a:p>
        </p:txBody>
      </p:sp>
      <p:sp>
        <p:nvSpPr>
          <p:cNvPr id="387074" name="Rectangle 1026">
            <a:extLst>
              <a:ext uri="{FF2B5EF4-FFF2-40B4-BE49-F238E27FC236}">
                <a16:creationId xmlns:a16="http://schemas.microsoft.com/office/drawing/2014/main" id="{21DAEAF5-8361-4AE4-92E1-8E6A616B5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908050"/>
            <a:ext cx="8229600" cy="310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indent="1333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5000"/>
              </a:spcBef>
            </a:pPr>
            <a:r>
              <a:rPr kumimoji="1"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kumimoji="1" lang="zh-CN" altLang="en-US" sz="220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醛酮中的羰基由于</a:t>
            </a:r>
            <a:r>
              <a:rPr kumimoji="1"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π</a:t>
            </a:r>
            <a:r>
              <a:rPr kumimoji="1" lang="zh-CN" altLang="en-US" sz="220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键的极化，使得氧原子上带部分负电荷，碳原子上带部分正电荷。</a:t>
            </a:r>
            <a:r>
              <a:rPr kumimoji="1" lang="zh-CN" altLang="en-US" sz="220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氧原子可以形成比较稳定的氧负离子</a:t>
            </a:r>
            <a:r>
              <a:rPr kumimoji="1" lang="zh-CN" altLang="en-US" sz="22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kumimoji="1" lang="zh-CN" altLang="en-US" sz="220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它较带正电荷的碳原子要稳定得多</a:t>
            </a:r>
            <a:r>
              <a:rPr kumimoji="1" lang="zh-CN" altLang="en-US" sz="22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，因此</a:t>
            </a:r>
            <a:r>
              <a:rPr kumimoji="1" lang="zh-CN" altLang="en-US" sz="2200">
                <a:solidFill>
                  <a:srgbClr val="FF33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反应中心是羰基中带正电荷的碳原子</a:t>
            </a:r>
            <a:r>
              <a:rPr kumimoji="1" lang="zh-CN" altLang="en-US" sz="22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。所以羰基易与亲核试剂进行亲核加成反应。</a:t>
            </a:r>
          </a:p>
          <a:p>
            <a:pPr algn="just">
              <a:lnSpc>
                <a:spcPct val="120000"/>
              </a:lnSpc>
              <a:spcBef>
                <a:spcPct val="25000"/>
              </a:spcBef>
            </a:pPr>
            <a:r>
              <a:rPr kumimoji="1" lang="zh-CN" altLang="en-US" sz="22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此外，受羰基的影响，与羰基直接相连的</a:t>
            </a:r>
            <a:r>
              <a:rPr kumimoji="1" lang="en-US" altLang="zh-CN" sz="22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α-</a:t>
            </a:r>
            <a:r>
              <a:rPr kumimoji="1" lang="zh-CN" altLang="en-US" sz="22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碳原子上的氢原子（</a:t>
            </a:r>
            <a:r>
              <a:rPr kumimoji="1" lang="en-US" altLang="zh-CN" sz="22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α-H</a:t>
            </a:r>
            <a:r>
              <a:rPr kumimoji="1" lang="zh-CN" altLang="en-US" sz="22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）较活泼，能发生一系列反应。</a:t>
            </a:r>
          </a:p>
          <a:p>
            <a:pPr algn="just">
              <a:lnSpc>
                <a:spcPct val="120000"/>
              </a:lnSpc>
              <a:spcBef>
                <a:spcPct val="25000"/>
              </a:spcBef>
            </a:pPr>
            <a:r>
              <a:rPr kumimoji="1" lang="zh-CN" altLang="en-US" sz="22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kumimoji="1" lang="zh-CN" altLang="en-US" sz="2200">
                <a:solidFill>
                  <a:srgbClr val="FF33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亲核加成反应和</a:t>
            </a:r>
            <a:r>
              <a:rPr kumimoji="1" lang="en-US" altLang="zh-CN" sz="2200">
                <a:solidFill>
                  <a:srgbClr val="FF33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α-H</a:t>
            </a:r>
            <a:r>
              <a:rPr kumimoji="1" lang="zh-CN" altLang="en-US" sz="2200">
                <a:solidFill>
                  <a:srgbClr val="FF33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的反应是醛、酮的两类主要化学性质。</a:t>
            </a:r>
          </a:p>
        </p:txBody>
      </p:sp>
      <p:sp>
        <p:nvSpPr>
          <p:cNvPr id="14340" name="Rectangle 1027">
            <a:extLst>
              <a:ext uri="{FF2B5EF4-FFF2-40B4-BE49-F238E27FC236}">
                <a16:creationId xmlns:a16="http://schemas.microsoft.com/office/drawing/2014/main" id="{BFA5B624-623E-4319-98AD-E9E1560BC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57563"/>
            <a:ext cx="9144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1000">
                <a:cs typeface="Times New Roman" panose="02020603050405020304" pitchFamily="18" charset="0"/>
              </a:rPr>
              <a:t>   </a:t>
            </a:r>
          </a:p>
          <a:p>
            <a:endParaRPr lang="en-US" altLang="zh-CN"/>
          </a:p>
        </p:txBody>
      </p:sp>
      <p:sp>
        <p:nvSpPr>
          <p:cNvPr id="387076" name="Rectangle 1028">
            <a:extLst>
              <a:ext uri="{FF2B5EF4-FFF2-40B4-BE49-F238E27FC236}">
                <a16:creationId xmlns:a16="http://schemas.microsoft.com/office/drawing/2014/main" id="{E23311F9-6BDD-40AB-A098-36A14F9A29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4438" y="44450"/>
            <a:ext cx="4264025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5000"/>
              </a:spcBef>
            </a:pPr>
            <a:r>
              <a:rPr lang="zh-CN" altLang="en-US" sz="3200">
                <a:solidFill>
                  <a:srgbClr val="000099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三、醛、酮的化学性质</a:t>
            </a:r>
          </a:p>
        </p:txBody>
      </p:sp>
      <p:graphicFrame>
        <p:nvGraphicFramePr>
          <p:cNvPr id="387077" name="Object 1029">
            <a:extLst>
              <a:ext uri="{FF2B5EF4-FFF2-40B4-BE49-F238E27FC236}">
                <a16:creationId xmlns:a16="http://schemas.microsoft.com/office/drawing/2014/main" id="{5BC98AFA-2A9C-45E4-8375-B31B561C24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47813" y="4149725"/>
          <a:ext cx="5472112" cy="226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0" name="CS ChemDraw Drawing" r:id="rId3" imgW="3923861" imgH="1624190" progId="ChemDraw.Document.6.0">
                  <p:embed/>
                </p:oleObj>
              </mc:Choice>
              <mc:Fallback>
                <p:oleObj name="CS ChemDraw Drawing" r:id="rId3" imgW="3923861" imgH="1624190" progId="ChemDraw.Document.6.0">
                  <p:embed/>
                  <p:pic>
                    <p:nvPicPr>
                      <p:cNvPr id="0" name="Object 10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4149725"/>
                        <a:ext cx="5472112" cy="2265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F05E73A-2A0D-4F21-ACB3-1F4C540D8C1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E7D752A-9401-466B-8926-C03CB1817B70}" type="datetime11">
              <a:rPr lang="zh-CN" altLang="en-US"/>
              <a:pPr>
                <a:defRPr/>
              </a:pPr>
              <a:t>13:31:50</a:t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7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7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387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387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7074" grpId="0"/>
      <p:bldP spid="38707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3">
            <a:extLst>
              <a:ext uri="{FF2B5EF4-FFF2-40B4-BE49-F238E27FC236}">
                <a16:creationId xmlns:a16="http://schemas.microsoft.com/office/drawing/2014/main" id="{AE2155F9-EA24-41D2-8F8B-FCC70BC4E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966ABF-986E-4619-B562-347F1F89C175}" type="slidenum">
              <a:rPr lang="en-US" altLang="zh-CN"/>
              <a:pPr>
                <a:defRPr/>
              </a:pPr>
              <a:t>80</a:t>
            </a:fld>
            <a:endParaRPr lang="en-US" altLang="zh-CN"/>
          </a:p>
        </p:txBody>
      </p:sp>
      <p:sp>
        <p:nvSpPr>
          <p:cNvPr id="399363" name="Rectangle 3">
            <a:extLst>
              <a:ext uri="{FF2B5EF4-FFF2-40B4-BE49-F238E27FC236}">
                <a16:creationId xmlns:a16="http://schemas.microsoft.com/office/drawing/2014/main" id="{42FF4EA1-262B-4669-85F9-ED79A481F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2636838"/>
            <a:ext cx="5616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indent="2667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/>
            <a:r>
              <a:rPr kumimoji="1" lang="zh-CN" altLang="en-US" sz="2400">
                <a:latin typeface="宋体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反应的专一性高，只还原羰基。</a:t>
            </a:r>
          </a:p>
        </p:txBody>
      </p:sp>
      <p:sp>
        <p:nvSpPr>
          <p:cNvPr id="93188" name="Rectangle 4">
            <a:extLst>
              <a:ext uri="{FF2B5EF4-FFF2-40B4-BE49-F238E27FC236}">
                <a16:creationId xmlns:a16="http://schemas.microsoft.com/office/drawing/2014/main" id="{76829796-CE76-40B3-B5C2-D8C57A3FF1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86200"/>
            <a:ext cx="9144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1000">
                <a:latin typeface="宋体" panose="02010600030101010101" pitchFamily="2" charset="-122"/>
              </a:rPr>
              <a:t>    </a:t>
            </a:r>
            <a:endParaRPr lang="en-US" altLang="zh-CN" sz="1000">
              <a:cs typeface="Times New Roman" panose="02020603050405020304" pitchFamily="18" charset="0"/>
            </a:endParaRPr>
          </a:p>
          <a:p>
            <a:endParaRPr lang="en-US" altLang="zh-CN"/>
          </a:p>
        </p:txBody>
      </p:sp>
      <p:sp>
        <p:nvSpPr>
          <p:cNvPr id="399365" name="Rectangle 5">
            <a:extLst>
              <a:ext uri="{FF2B5EF4-FFF2-40B4-BE49-F238E27FC236}">
                <a16:creationId xmlns:a16="http://schemas.microsoft.com/office/drawing/2014/main" id="{EC98B91E-2550-451E-8F48-4D3DB08344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1052513"/>
            <a:ext cx="74406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ea typeface="楷体" panose="02010609060101010101" pitchFamily="49" charset="-122"/>
                <a:cs typeface="Times New Roman" panose="02020603050405020304" pitchFamily="18" charset="0"/>
              </a:rPr>
              <a:t>麦尔外因</a:t>
            </a:r>
            <a:r>
              <a:rPr lang="en-US" altLang="zh-CN">
                <a:ea typeface="楷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>
                <a:ea typeface="楷体" panose="02010609060101010101" pitchFamily="49" charset="-122"/>
                <a:cs typeface="Times New Roman" panose="02020603050405020304" pitchFamily="18" charset="0"/>
              </a:rPr>
              <a:t>庞道夫</a:t>
            </a:r>
            <a:r>
              <a:rPr lang="en-US" altLang="zh-CN">
                <a:ea typeface="楷体" panose="02010609060101010101" pitchFamily="49" charset="-122"/>
                <a:cs typeface="Times New Roman" panose="02020603050405020304" pitchFamily="18" charset="0"/>
              </a:rPr>
              <a:t>(MeerWein-Ponndorf)</a:t>
            </a:r>
            <a:r>
              <a:rPr lang="zh-CN" altLang="en-US">
                <a:ea typeface="楷体" panose="02010609060101010101" pitchFamily="49" charset="-122"/>
                <a:cs typeface="Times New Roman" panose="02020603050405020304" pitchFamily="18" charset="0"/>
              </a:rPr>
              <a:t>还原法</a:t>
            </a:r>
          </a:p>
        </p:txBody>
      </p:sp>
      <p:sp>
        <p:nvSpPr>
          <p:cNvPr id="399369" name="Rectangle 9">
            <a:extLst>
              <a:ext uri="{FF2B5EF4-FFF2-40B4-BE49-F238E27FC236}">
                <a16:creationId xmlns:a16="http://schemas.microsoft.com/office/drawing/2014/main" id="{A4D9346D-5004-483B-A831-E610D04E1C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549275"/>
            <a:ext cx="1787525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c. </a:t>
            </a:r>
            <a:r>
              <a:rPr lang="zh-CN" altLang="en-US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异丙醇还原法</a:t>
            </a:r>
          </a:p>
        </p:txBody>
      </p:sp>
      <p:graphicFrame>
        <p:nvGraphicFramePr>
          <p:cNvPr id="399372" name="Object 12">
            <a:extLst>
              <a:ext uri="{FF2B5EF4-FFF2-40B4-BE49-F238E27FC236}">
                <a16:creationId xmlns:a16="http://schemas.microsoft.com/office/drawing/2014/main" id="{FC661BD4-9B2F-4926-9A68-AFEF4812D3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6013" y="1628775"/>
          <a:ext cx="6264275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08" name="CS ChemDraw Drawing" r:id="rId3" imgW="4756088" imgH="664037" progId="ChemDraw.Document.6.0">
                  <p:embed/>
                </p:oleObj>
              </mc:Choice>
              <mc:Fallback>
                <p:oleObj name="CS ChemDraw Drawing" r:id="rId3" imgW="4756088" imgH="664037" progId="ChemDraw.Document.6.0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628775"/>
                        <a:ext cx="6264275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373" name="Text Box 13">
            <a:extLst>
              <a:ext uri="{FF2B5EF4-FFF2-40B4-BE49-F238E27FC236}">
                <a16:creationId xmlns:a16="http://schemas.microsoft.com/office/drawing/2014/main" id="{155C97BE-F1A9-4FE5-A3BB-54FD7EF6E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3141663"/>
            <a:ext cx="4038600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d. </a:t>
            </a:r>
            <a:r>
              <a:rPr lang="zh-CN" altLang="en-US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金属还原法</a:t>
            </a:r>
          </a:p>
        </p:txBody>
      </p:sp>
      <p:graphicFrame>
        <p:nvGraphicFramePr>
          <p:cNvPr id="399377" name="Object 17">
            <a:extLst>
              <a:ext uri="{FF2B5EF4-FFF2-40B4-BE49-F238E27FC236}">
                <a16:creationId xmlns:a16="http://schemas.microsoft.com/office/drawing/2014/main" id="{05A7A316-E43C-4C33-96BF-E72605AAA6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5150" y="3716338"/>
          <a:ext cx="5256213" cy="189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09" name="CS ChemDraw Drawing" r:id="rId5" imgW="3366163" imgH="1214161" progId="ChemDraw.Document.6.0">
                  <p:embed/>
                </p:oleObj>
              </mc:Choice>
              <mc:Fallback>
                <p:oleObj name="CS ChemDraw Drawing" r:id="rId5" imgW="3366163" imgH="1214161" progId="ChemDraw.Document.6.0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3716338"/>
                        <a:ext cx="5256213" cy="189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378" name="Text Box 18">
            <a:extLst>
              <a:ext uri="{FF2B5EF4-FFF2-40B4-BE49-F238E27FC236}">
                <a16:creationId xmlns:a16="http://schemas.microsoft.com/office/drawing/2014/main" id="{64BABF0A-7ECC-4B15-9ECA-C862E67D22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5876925"/>
            <a:ext cx="2663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使用不是很广泛。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ECAD65-2B6E-4CBD-9BE0-CA62CFBFADC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BE4AC22-F13E-47D2-A193-75689C73EC8B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99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399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399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399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399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399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500"/>
                                        <p:tgtEl>
                                          <p:spTgt spid="399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3" grpId="0"/>
      <p:bldP spid="399365" grpId="0"/>
      <p:bldP spid="399369" grpId="0"/>
      <p:bldP spid="399373" grpId="0"/>
      <p:bldP spid="399378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3">
            <a:extLst>
              <a:ext uri="{FF2B5EF4-FFF2-40B4-BE49-F238E27FC236}">
                <a16:creationId xmlns:a16="http://schemas.microsoft.com/office/drawing/2014/main" id="{3292B748-24F1-4408-B3C2-CAB3E9501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6BD585-84EC-48E9-8DD4-F9A23280C832}" type="slidenum">
              <a:rPr lang="en-US" altLang="zh-CN"/>
              <a:pPr>
                <a:defRPr/>
              </a:pPr>
              <a:t>81</a:t>
            </a:fld>
            <a:endParaRPr lang="en-US" altLang="zh-CN"/>
          </a:p>
        </p:txBody>
      </p:sp>
      <p:sp>
        <p:nvSpPr>
          <p:cNvPr id="94211" name="Rectangle 7">
            <a:extLst>
              <a:ext uri="{FF2B5EF4-FFF2-40B4-BE49-F238E27FC236}">
                <a16:creationId xmlns:a16="http://schemas.microsoft.com/office/drawing/2014/main" id="{799E3CFE-5B65-4AA5-99EF-022087F1A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224338"/>
            <a:ext cx="9144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1000"/>
              <a:t> </a:t>
            </a:r>
            <a:endParaRPr lang="en-US" altLang="zh-CN" sz="1000">
              <a:cs typeface="Times New Roman" panose="02020603050405020304" pitchFamily="18" charset="0"/>
            </a:endParaRPr>
          </a:p>
          <a:p>
            <a:endParaRPr lang="en-US" altLang="zh-CN"/>
          </a:p>
        </p:txBody>
      </p:sp>
      <p:sp>
        <p:nvSpPr>
          <p:cNvPr id="401416" name="Rectangle 8">
            <a:extLst>
              <a:ext uri="{FF2B5EF4-FFF2-40B4-BE49-F238E27FC236}">
                <a16:creationId xmlns:a16="http://schemas.microsoft.com/office/drawing/2014/main" id="{6739136F-E062-4909-A043-2B5202B862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1958975"/>
            <a:ext cx="7924800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ea typeface="楷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此反应是吉尔聂尔和沃尔夫分别于</a:t>
            </a:r>
            <a:r>
              <a:rPr lang="en-US" altLang="zh-CN" sz="2400">
                <a:ea typeface="楷体" panose="02010609060101010101" pitchFamily="49" charset="-122"/>
                <a:cs typeface="Times New Roman" panose="02020603050405020304" pitchFamily="18" charset="0"/>
              </a:rPr>
              <a:t>1911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400">
                <a:ea typeface="楷体" panose="02010609060101010101" pitchFamily="49" charset="-122"/>
                <a:cs typeface="Times New Roman" panose="02020603050405020304" pitchFamily="18" charset="0"/>
              </a:rPr>
              <a:t>1912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年发现的，故此而得名。</a:t>
            </a:r>
          </a:p>
        </p:txBody>
      </p:sp>
      <p:sp>
        <p:nvSpPr>
          <p:cNvPr id="401417" name="Rectangle 9">
            <a:extLst>
              <a:ext uri="{FF2B5EF4-FFF2-40B4-BE49-F238E27FC236}">
                <a16:creationId xmlns:a16="http://schemas.microsoft.com/office/drawing/2014/main" id="{69B0FF20-3784-4172-9E9F-0678D5163E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3981450"/>
            <a:ext cx="8218488" cy="162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en-US" altLang="zh-CN" sz="2400">
                <a:ea typeface="楷体" panose="02010609060101010101" pitchFamily="49" charset="-122"/>
                <a:cs typeface="Times New Roman" panose="02020603050405020304" pitchFamily="18" charset="0"/>
              </a:rPr>
              <a:t>1946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年</a:t>
            </a:r>
            <a:r>
              <a:rPr lang="en-US" altLang="zh-CN" sz="2400">
                <a:ea typeface="楷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黄鸣龙改进了这个方法。</a:t>
            </a:r>
          </a:p>
          <a:p>
            <a:pPr>
              <a:spcBef>
                <a:spcPct val="15000"/>
              </a:spcBef>
            </a:pP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  改进：</a:t>
            </a:r>
            <a:r>
              <a:rPr lang="en-US" altLang="zh-CN" sz="2400">
                <a:ea typeface="楷体" panose="02010609060101010101" pitchFamily="49" charset="-122"/>
                <a:cs typeface="Times New Roman" panose="02020603050405020304" pitchFamily="18" charset="0"/>
              </a:rPr>
              <a:t>a. 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将无水肼改用为水合肼；</a:t>
            </a:r>
            <a:r>
              <a:rPr lang="en-US" altLang="zh-CN" sz="2400">
                <a:ea typeface="楷体" panose="02010609060101010101" pitchFamily="49" charset="-122"/>
                <a:cs typeface="Times New Roman" panose="02020603050405020304" pitchFamily="18" charset="0"/>
              </a:rPr>
              <a:t>b. 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碱用</a:t>
            </a:r>
            <a:r>
              <a:rPr lang="en-US" altLang="zh-CN" sz="2400">
                <a:ea typeface="楷体" panose="02010609060101010101" pitchFamily="49" charset="-122"/>
                <a:cs typeface="Times New Roman" panose="02020603050405020304" pitchFamily="18" charset="0"/>
              </a:rPr>
              <a:t>NaOH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；</a:t>
            </a:r>
            <a:r>
              <a:rPr lang="en-US" altLang="zh-CN" sz="2400">
                <a:ea typeface="楷体" panose="02010609060101010101" pitchFamily="49" charset="-122"/>
                <a:cs typeface="Times New Roman" panose="02020603050405020304" pitchFamily="18" charset="0"/>
              </a:rPr>
              <a:t>c. 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用高沸点的二缩乙二醇为溶剂</a:t>
            </a:r>
            <a:r>
              <a:rPr lang="en-US" altLang="zh-CN" sz="2400">
                <a:ea typeface="楷体" panose="02010609060101010101" pitchFamily="49" charset="-122"/>
                <a:cs typeface="Times New Roman" panose="02020603050405020304" pitchFamily="18" charset="0"/>
              </a:rPr>
              <a:t>; d. 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加热完成后，先蒸去水和过量的肼，再升温分解腙。</a:t>
            </a:r>
          </a:p>
        </p:txBody>
      </p:sp>
      <p:sp>
        <p:nvSpPr>
          <p:cNvPr id="401418" name="Rectangle 10">
            <a:extLst>
              <a:ext uri="{FF2B5EF4-FFF2-40B4-BE49-F238E27FC236}">
                <a16:creationId xmlns:a16="http://schemas.microsoft.com/office/drawing/2014/main" id="{14CE2DE6-77FA-4348-B301-406CDF21AF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1458913"/>
            <a:ext cx="480695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ea typeface="楷体" panose="02010609060101010101" pitchFamily="49" charset="-122"/>
                <a:cs typeface="Times New Roman" panose="02020603050405020304" pitchFamily="18" charset="0"/>
              </a:rPr>
              <a:t>1. </a:t>
            </a:r>
            <a:r>
              <a:rPr lang="zh-CN" altLang="en-US" sz="2400" b="1">
                <a:ea typeface="楷体" panose="02010609060101010101" pitchFamily="49" charset="-122"/>
                <a:cs typeface="Times New Roman" panose="02020603050405020304" pitchFamily="18" charset="0"/>
              </a:rPr>
              <a:t>吉尔聂尔</a:t>
            </a:r>
            <a:r>
              <a:rPr lang="en-US" altLang="zh-CN" sz="2400" b="1">
                <a:ea typeface="楷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400" b="1">
                <a:ea typeface="楷体" panose="02010609060101010101" pitchFamily="49" charset="-122"/>
                <a:cs typeface="Times New Roman" panose="02020603050405020304" pitchFamily="18" charset="0"/>
              </a:rPr>
              <a:t>沃尔夫</a:t>
            </a:r>
            <a:r>
              <a:rPr lang="en-US" altLang="zh-CN" sz="2400" b="1">
                <a:ea typeface="楷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400" b="1">
                <a:ea typeface="楷体" panose="02010609060101010101" pitchFamily="49" charset="-122"/>
                <a:cs typeface="Times New Roman" panose="02020603050405020304" pitchFamily="18" charset="0"/>
              </a:rPr>
              <a:t>黄鸣龙还原法</a:t>
            </a:r>
          </a:p>
        </p:txBody>
      </p:sp>
      <p:sp>
        <p:nvSpPr>
          <p:cNvPr id="94215" name="Rectangle 11">
            <a:extLst>
              <a:ext uri="{FF2B5EF4-FFF2-40B4-BE49-F238E27FC236}">
                <a16:creationId xmlns:a16="http://schemas.microsoft.com/office/drawing/2014/main" id="{5B9353DA-3833-42A0-BA8F-4669003B774E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395288" y="333375"/>
            <a:ext cx="274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35000"/>
              </a:lnSpc>
            </a:pPr>
            <a:r>
              <a:rPr lang="zh-CN" altLang="en-US" sz="2400">
                <a:solidFill>
                  <a:srgbClr val="00339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　</a:t>
            </a:r>
          </a:p>
        </p:txBody>
      </p:sp>
      <p:graphicFrame>
        <p:nvGraphicFramePr>
          <p:cNvPr id="401421" name="Object 13">
            <a:extLst>
              <a:ext uri="{FF2B5EF4-FFF2-40B4-BE49-F238E27FC236}">
                <a16:creationId xmlns:a16="http://schemas.microsoft.com/office/drawing/2014/main" id="{86C247D0-A1C5-4569-9175-3221325885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63713" y="5589588"/>
          <a:ext cx="5832475" cy="1046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39" name="CS ChemDraw Drawing" r:id="rId3" imgW="4529068" imgH="813310" progId="ChemDraw.Document.6.0">
                  <p:embed/>
                </p:oleObj>
              </mc:Choice>
              <mc:Fallback>
                <p:oleObj name="CS ChemDraw Drawing" r:id="rId3" imgW="4529068" imgH="813310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5589588"/>
                        <a:ext cx="5832475" cy="1046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1423" name="Rectangle 15">
            <a:extLst>
              <a:ext uri="{FF2B5EF4-FFF2-40B4-BE49-F238E27FC236}">
                <a16:creationId xmlns:a16="http://schemas.microsoft.com/office/drawing/2014/main" id="{5838C9CA-CB6D-42C1-A886-D9F8EAE15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260350"/>
            <a:ext cx="1943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101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>
                <a:solidFill>
                  <a:srgbClr val="0033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(2) </a:t>
            </a:r>
            <a:r>
              <a:rPr lang="zh-CN" altLang="en-US" sz="2400">
                <a:solidFill>
                  <a:srgbClr val="0033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还原为烃</a:t>
            </a:r>
          </a:p>
        </p:txBody>
      </p:sp>
      <p:graphicFrame>
        <p:nvGraphicFramePr>
          <p:cNvPr id="401424" name="Object 16">
            <a:extLst>
              <a:ext uri="{FF2B5EF4-FFF2-40B4-BE49-F238E27FC236}">
                <a16:creationId xmlns:a16="http://schemas.microsoft.com/office/drawing/2014/main" id="{0E0F5646-E31C-439E-B089-4420A61A5A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71775" y="836613"/>
          <a:ext cx="295275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40" name="CS ChemDraw Drawing" r:id="rId5" imgW="1758395" imgH="237272" progId="ChemDraw.Document.6.0">
                  <p:embed/>
                </p:oleObj>
              </mc:Choice>
              <mc:Fallback>
                <p:oleObj name="CS ChemDraw Drawing" r:id="rId5" imgW="1758395" imgH="237272" progId="ChemDraw.Document.6.0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836613"/>
                        <a:ext cx="2952750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1425" name="Object 17">
            <a:extLst>
              <a:ext uri="{FF2B5EF4-FFF2-40B4-BE49-F238E27FC236}">
                <a16:creationId xmlns:a16="http://schemas.microsoft.com/office/drawing/2014/main" id="{7EA7AC2A-2F5B-46FB-B97A-E122086174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42988" y="2781300"/>
          <a:ext cx="7058025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41" name="CS ChemDraw Drawing" r:id="rId7" imgW="5620169" imgH="904817" progId="ChemDraw.Document.6.0">
                  <p:embed/>
                </p:oleObj>
              </mc:Choice>
              <mc:Fallback>
                <p:oleObj name="CS ChemDraw Drawing" r:id="rId7" imgW="5620169" imgH="904817" progId="ChemDraw.Document.6.0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781300"/>
                        <a:ext cx="7058025" cy="113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9B62BB1-9492-4422-9FF3-35E268BFEC6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257C04D-4FC8-4BC2-8F25-C36541E1B7E1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0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401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40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401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40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401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500"/>
                                        <p:tgtEl>
                                          <p:spTgt spid="401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416" grpId="0"/>
      <p:bldP spid="401417" grpId="0"/>
      <p:bldP spid="401418" grpId="0"/>
      <p:bldP spid="401423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3">
            <a:extLst>
              <a:ext uri="{FF2B5EF4-FFF2-40B4-BE49-F238E27FC236}">
                <a16:creationId xmlns:a16="http://schemas.microsoft.com/office/drawing/2014/main" id="{59E43E53-60CC-4B21-B12D-466AD0060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36B800-618A-413F-85C9-D6DB34F23CA0}" type="slidenum">
              <a:rPr lang="en-US" altLang="zh-CN"/>
              <a:pPr>
                <a:defRPr/>
              </a:pPr>
              <a:t>82</a:t>
            </a:fld>
            <a:endParaRPr lang="en-US" altLang="zh-CN"/>
          </a:p>
        </p:txBody>
      </p:sp>
      <p:sp>
        <p:nvSpPr>
          <p:cNvPr id="403459" name="Rectangle 3">
            <a:extLst>
              <a:ext uri="{FF2B5EF4-FFF2-40B4-BE49-F238E27FC236}">
                <a16:creationId xmlns:a16="http://schemas.microsoft.com/office/drawing/2014/main" id="{1FABC390-567C-4153-B7FD-540928D4E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2636838"/>
            <a:ext cx="3505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indent="2667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/>
            <a:r>
              <a:rPr kumimoji="1" lang="zh-CN" altLang="en-US" sz="24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此反应可简写为</a:t>
            </a:r>
          </a:p>
        </p:txBody>
      </p:sp>
      <p:sp>
        <p:nvSpPr>
          <p:cNvPr id="403461" name="Text Box 5">
            <a:extLst>
              <a:ext uri="{FF2B5EF4-FFF2-40B4-BE49-F238E27FC236}">
                <a16:creationId xmlns:a16="http://schemas.microsoft.com/office/drawing/2014/main" id="{CFF1BF5A-F857-424C-A043-4C5DD06468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620713"/>
            <a:ext cx="7924800" cy="168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45000"/>
              </a:lnSpc>
            </a:pPr>
            <a:r>
              <a:rPr lang="en-US" altLang="zh-CN" sz="2400">
                <a:latin typeface="宋体" panose="02010600030101010101" pitchFamily="2" charset="-122"/>
              </a:rPr>
              <a:t>    </a:t>
            </a:r>
            <a:r>
              <a:rPr lang="en-US" altLang="zh-CN" sz="2400">
                <a:ea typeface="楷体" panose="02010609060101010101" pitchFamily="49" charset="-122"/>
                <a:cs typeface="Times New Roman" panose="02020603050405020304" pitchFamily="18" charset="0"/>
              </a:rPr>
              <a:t>Wolff-Kishner 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还原法需在高温、高压下进行，黄鸣龙对此法进行改进后，不仅使反应在常压下进行，而且避免了使用昂贵的无水肼。</a:t>
            </a:r>
          </a:p>
        </p:txBody>
      </p:sp>
      <p:sp>
        <p:nvSpPr>
          <p:cNvPr id="403462" name="Text Box 6">
            <a:extLst>
              <a:ext uri="{FF2B5EF4-FFF2-40B4-BE49-F238E27FC236}">
                <a16:creationId xmlns:a16="http://schemas.microsoft.com/office/drawing/2014/main" id="{E00B32CD-BF9B-4F94-B336-B2A889478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495800"/>
            <a:ext cx="7848600" cy="168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45000"/>
              </a:lnSpc>
            </a:pPr>
            <a:r>
              <a:rPr lang="en-US" altLang="zh-CN" sz="2400">
                <a:latin typeface="宋体" panose="02010600030101010101" pitchFamily="2" charset="-122"/>
              </a:rPr>
              <a:t>   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吉尔聂尔</a:t>
            </a:r>
            <a:r>
              <a:rPr lang="en-US" altLang="zh-CN" sz="2400">
                <a:ea typeface="楷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沃尔夫</a:t>
            </a:r>
            <a:r>
              <a:rPr lang="en-US" altLang="zh-CN" sz="2400">
                <a:ea typeface="楷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黄鸣龙还原法是在碱性条件下进行的，所以当分子中</a:t>
            </a:r>
            <a:r>
              <a:rPr lang="zh-CN" altLang="en-US" sz="2400">
                <a:solidFill>
                  <a:srgbClr val="FF33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含有对碱敏感的基团</a:t>
            </a:r>
            <a:r>
              <a:rPr lang="zh-CN" altLang="en-US" sz="2400">
                <a:ea typeface="楷体" panose="02010609060101010101" pitchFamily="49" charset="-122"/>
                <a:cs typeface="Times New Roman" panose="02020603050405020304" pitchFamily="18" charset="0"/>
              </a:rPr>
              <a:t>时，不能使用这种还原法。适用于</a:t>
            </a:r>
            <a:r>
              <a:rPr lang="zh-CN" altLang="en-US" sz="2400">
                <a:solidFill>
                  <a:srgbClr val="FF33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对碱稳定的化合物。</a:t>
            </a:r>
          </a:p>
        </p:txBody>
      </p:sp>
      <p:graphicFrame>
        <p:nvGraphicFramePr>
          <p:cNvPr id="403464" name="Object 8">
            <a:extLst>
              <a:ext uri="{FF2B5EF4-FFF2-40B4-BE49-F238E27FC236}">
                <a16:creationId xmlns:a16="http://schemas.microsoft.com/office/drawing/2014/main" id="{51458380-7BBF-49BD-B02C-FC807E4D11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79613" y="3500438"/>
          <a:ext cx="4897437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46" name="CS ChemDraw Drawing" r:id="rId3" imgW="3104050" imgH="351723" progId="ChemDraw.Document.6.0">
                  <p:embed/>
                </p:oleObj>
              </mc:Choice>
              <mc:Fallback>
                <p:oleObj name="CS ChemDraw Drawing" r:id="rId3" imgW="3104050" imgH="351723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3500438"/>
                        <a:ext cx="4897437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E31CD1E-9958-4AC1-9388-FA3CE1E53F1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E972804-ABC9-4F16-A51B-C0B9D2026B9C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03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03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403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403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3459" grpId="0"/>
      <p:bldP spid="403461" grpId="0"/>
      <p:bldP spid="40346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3">
            <a:extLst>
              <a:ext uri="{FF2B5EF4-FFF2-40B4-BE49-F238E27FC236}">
                <a16:creationId xmlns:a16="http://schemas.microsoft.com/office/drawing/2014/main" id="{F20FC13E-4AE5-4C33-8FA3-6D98CDC58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5BEA99-9777-40E3-A456-78756DC28272}" type="slidenum">
              <a:rPr lang="en-US" altLang="zh-CN"/>
              <a:pPr>
                <a:defRPr/>
              </a:pPr>
              <a:t>83</a:t>
            </a:fld>
            <a:endParaRPr lang="en-US" altLang="zh-CN"/>
          </a:p>
        </p:txBody>
      </p:sp>
      <p:sp>
        <p:nvSpPr>
          <p:cNvPr id="402436" name="Rectangle 4">
            <a:extLst>
              <a:ext uri="{FF2B5EF4-FFF2-40B4-BE49-F238E27FC236}">
                <a16:creationId xmlns:a16="http://schemas.microsoft.com/office/drawing/2014/main" id="{755766DF-83F4-4CEF-80DE-24101E3C6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181600"/>
            <a:ext cx="8610600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indent="2667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>
              <a:lnSpc>
                <a:spcPct val="120000"/>
              </a:lnSpc>
            </a:pPr>
            <a:r>
              <a:rPr kumimoji="1" lang="en-US" altLang="zh-CN" sz="2400">
                <a:solidFill>
                  <a:srgbClr val="FF33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kumimoji="1" lang="zh-CN" altLang="en-US" sz="2400">
                <a:solidFill>
                  <a:srgbClr val="FF33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如果醛酮分子中有对酸敏感的基团</a:t>
            </a:r>
            <a:r>
              <a:rPr kumimoji="1"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如醇羟基、</a:t>
            </a:r>
            <a:r>
              <a:rPr kumimoji="1"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C=C</a:t>
            </a:r>
            <a:r>
              <a:rPr kumimoji="1"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等</a:t>
            </a:r>
            <a:r>
              <a:rPr kumimoji="1" lang="en-US" altLang="zh-CN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400">
                <a:solidFill>
                  <a:srgbClr val="FF33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，则</a:t>
            </a:r>
            <a:r>
              <a:rPr kumimoji="1"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不能使用此法还原，此法适用于</a:t>
            </a:r>
            <a:r>
              <a:rPr kumimoji="1" lang="zh-CN" altLang="en-US" sz="2400">
                <a:solidFill>
                  <a:srgbClr val="FF33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对酸稳定的化合物。</a:t>
            </a:r>
          </a:p>
        </p:txBody>
      </p:sp>
      <p:sp>
        <p:nvSpPr>
          <p:cNvPr id="402438" name="Rectangle 6">
            <a:extLst>
              <a:ext uri="{FF2B5EF4-FFF2-40B4-BE49-F238E27FC236}">
                <a16:creationId xmlns:a16="http://schemas.microsoft.com/office/drawing/2014/main" id="{5571D3E8-CC28-4DEB-8E87-7BC71E1794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55600"/>
            <a:ext cx="63341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ea typeface="楷体" panose="02010609060101010101" pitchFamily="49" charset="-122"/>
                <a:cs typeface="Times New Roman" panose="02020603050405020304" pitchFamily="18" charset="0"/>
              </a:rPr>
              <a:t>2. </a:t>
            </a:r>
            <a:r>
              <a:rPr lang="zh-CN" altLang="en-US" sz="2400" b="1">
                <a:ea typeface="楷体" panose="02010609060101010101" pitchFamily="49" charset="-122"/>
                <a:cs typeface="Times New Roman" panose="02020603050405020304" pitchFamily="18" charset="0"/>
              </a:rPr>
              <a:t>克莱门森（</a:t>
            </a:r>
            <a:r>
              <a:rPr lang="en-US" altLang="zh-CN" sz="2400" b="1">
                <a:ea typeface="楷体" panose="02010609060101010101" pitchFamily="49" charset="-122"/>
                <a:cs typeface="Times New Roman" panose="02020603050405020304" pitchFamily="18" charset="0"/>
              </a:rPr>
              <a:t>Clemmensen</a:t>
            </a:r>
            <a:r>
              <a:rPr lang="zh-CN" altLang="en-US" sz="2400" b="1">
                <a:ea typeface="楷体" panose="02010609060101010101" pitchFamily="49" charset="-122"/>
                <a:cs typeface="Times New Roman" panose="02020603050405020304" pitchFamily="18" charset="0"/>
              </a:rPr>
              <a:t>）还原</a:t>
            </a:r>
            <a:r>
              <a:rPr lang="en-US" altLang="zh-CN" sz="2400" b="1">
                <a:ea typeface="楷体" panose="02010609060101010101" pitchFamily="49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>
                <a:ea typeface="楷体" panose="02010609060101010101" pitchFamily="49" charset="-122"/>
                <a:cs typeface="Times New Roman" panose="02020603050405020304" pitchFamily="18" charset="0"/>
              </a:rPr>
              <a:t>酸性还原</a:t>
            </a:r>
          </a:p>
        </p:txBody>
      </p:sp>
      <p:sp>
        <p:nvSpPr>
          <p:cNvPr id="402439" name="Rectangle 7">
            <a:extLst>
              <a:ext uri="{FF2B5EF4-FFF2-40B4-BE49-F238E27FC236}">
                <a16:creationId xmlns:a16="http://schemas.microsoft.com/office/drawing/2014/main" id="{97225C88-BAE3-4726-B898-D1713A4DD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057400"/>
            <a:ext cx="7835900" cy="9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>
                <a:latin typeface="宋体" panose="02010600030101010101" pitchFamily="2" charset="-122"/>
              </a:rPr>
              <a:t>    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此法适用于还原芳香酮，是间接在芳环上引入直链烃基的方法。</a:t>
            </a:r>
          </a:p>
        </p:txBody>
      </p:sp>
      <p:graphicFrame>
        <p:nvGraphicFramePr>
          <p:cNvPr id="402442" name="Object 10">
            <a:extLst>
              <a:ext uri="{FF2B5EF4-FFF2-40B4-BE49-F238E27FC236}">
                <a16:creationId xmlns:a16="http://schemas.microsoft.com/office/drawing/2014/main" id="{59B8FB9D-F20C-4147-A212-7DA147BF0D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5150" y="1052513"/>
          <a:ext cx="3673475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77" name="CS ChemDraw Drawing" r:id="rId3" imgW="2727483" imgH="603302" progId="ChemDraw.Document.6.0">
                  <p:embed/>
                </p:oleObj>
              </mc:Choice>
              <mc:Fallback>
                <p:oleObj name="CS ChemDraw Drawing" r:id="rId3" imgW="2727483" imgH="603302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1052513"/>
                        <a:ext cx="3673475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2443" name="Object 11">
            <a:extLst>
              <a:ext uri="{FF2B5EF4-FFF2-40B4-BE49-F238E27FC236}">
                <a16:creationId xmlns:a16="http://schemas.microsoft.com/office/drawing/2014/main" id="{86A531B6-192E-42E6-BE1E-EFEACC9817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87450" y="3284538"/>
          <a:ext cx="7129463" cy="167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78" name="CS ChemDraw Drawing" r:id="rId5" imgW="5840981" imgH="1368023" progId="ChemDraw.Document.6.0">
                  <p:embed/>
                </p:oleObj>
              </mc:Choice>
              <mc:Fallback>
                <p:oleObj name="CS ChemDraw Drawing" r:id="rId5" imgW="5840981" imgH="1368023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3284538"/>
                        <a:ext cx="7129463" cy="167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1B1CA98-17FD-420C-A9B0-5D8FE786365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DCCB53A-E5C3-43E1-9FD4-C421804E5474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02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402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402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402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402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436" grpId="0"/>
      <p:bldP spid="402438" grpId="0"/>
      <p:bldP spid="402439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3">
            <a:extLst>
              <a:ext uri="{FF2B5EF4-FFF2-40B4-BE49-F238E27FC236}">
                <a16:creationId xmlns:a16="http://schemas.microsoft.com/office/drawing/2014/main" id="{E6A2418E-5EB0-497A-9AE6-4D198F660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312266-E3F6-4C49-8A0F-B5F7B27C191E}" type="slidenum">
              <a:rPr lang="en-US" altLang="zh-CN"/>
              <a:pPr>
                <a:defRPr/>
              </a:pPr>
              <a:t>84</a:t>
            </a:fld>
            <a:endParaRPr lang="en-US" altLang="zh-CN"/>
          </a:p>
        </p:txBody>
      </p:sp>
      <p:sp>
        <p:nvSpPr>
          <p:cNvPr id="274436" name="Rectangle 1028">
            <a:extLst>
              <a:ext uri="{FF2B5EF4-FFF2-40B4-BE49-F238E27FC236}">
                <a16:creationId xmlns:a16="http://schemas.microsoft.com/office/drawing/2014/main" id="{B833E3F2-F2AD-4E0A-B714-7CEDC2439E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404813"/>
            <a:ext cx="399256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280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、醛、酮的制备方法</a:t>
            </a:r>
          </a:p>
        </p:txBody>
      </p:sp>
      <p:sp>
        <p:nvSpPr>
          <p:cNvPr id="274439" name="Rectangle 1031">
            <a:extLst>
              <a:ext uri="{FF2B5EF4-FFF2-40B4-BE49-F238E27FC236}">
                <a16:creationId xmlns:a16="http://schemas.microsoft.com/office/drawing/2014/main" id="{6ED4EC7C-A5A6-4295-A5B3-1145099D34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1266825"/>
            <a:ext cx="33829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01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(1) </a:t>
            </a:r>
            <a:r>
              <a:rPr lang="zh-CN" altLang="en-US" sz="24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从不饱和烃制备</a:t>
            </a:r>
          </a:p>
        </p:txBody>
      </p:sp>
      <p:sp>
        <p:nvSpPr>
          <p:cNvPr id="274441" name="Text Box 1033">
            <a:extLst>
              <a:ext uri="{FF2B5EF4-FFF2-40B4-BE49-F238E27FC236}">
                <a16:creationId xmlns:a16="http://schemas.microsoft.com/office/drawing/2014/main" id="{52715A87-1397-4D8E-ACBF-526C5F3022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1844675"/>
            <a:ext cx="2879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01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1. </a:t>
            </a:r>
            <a:r>
              <a:rPr kumimoji="1" lang="zh-CN" altLang="en-US" sz="24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从烯烃出发</a:t>
            </a:r>
          </a:p>
        </p:txBody>
      </p:sp>
      <p:sp>
        <p:nvSpPr>
          <p:cNvPr id="274442" name="Text Box 1034">
            <a:extLst>
              <a:ext uri="{FF2B5EF4-FFF2-40B4-BE49-F238E27FC236}">
                <a16:creationId xmlns:a16="http://schemas.microsoft.com/office/drawing/2014/main" id="{B323F38C-62DD-4EC4-B8E4-2D8CF5F6FA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2420938"/>
            <a:ext cx="3352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A. </a:t>
            </a:r>
            <a:r>
              <a:rPr lang="zh-CN" altLang="en-US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烯烃的臭氧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氧</a:t>
            </a:r>
            <a:r>
              <a:rPr lang="zh-CN" altLang="en-US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化：</a:t>
            </a:r>
          </a:p>
        </p:txBody>
      </p:sp>
      <p:graphicFrame>
        <p:nvGraphicFramePr>
          <p:cNvPr id="274443" name="Object 1035">
            <a:extLst>
              <a:ext uri="{FF2B5EF4-FFF2-40B4-BE49-F238E27FC236}">
                <a16:creationId xmlns:a16="http://schemas.microsoft.com/office/drawing/2014/main" id="{0269F40B-450B-47FF-9724-BD00CD6A6B1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92275" y="3068638"/>
          <a:ext cx="6624638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03" name="CS ChemDraw Drawing" r:id="rId3" imgW="5677936" imgH="688601" progId="ChemDraw.Document.6.0">
                  <p:embed/>
                </p:oleObj>
              </mc:Choice>
              <mc:Fallback>
                <p:oleObj name="CS ChemDraw Drawing" r:id="rId3" imgW="5677936" imgH="688601" progId="ChemDraw.Document.6.0">
                  <p:embed/>
                  <p:pic>
                    <p:nvPicPr>
                      <p:cNvPr id="0" name="Object 10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3068638"/>
                        <a:ext cx="6624638" cy="80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4444" name="Text Box 1036">
            <a:extLst>
              <a:ext uri="{FF2B5EF4-FFF2-40B4-BE49-F238E27FC236}">
                <a16:creationId xmlns:a16="http://schemas.microsoft.com/office/drawing/2014/main" id="{A3C64D2D-0A69-4224-B040-4D2EAAF5C9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3933825"/>
            <a:ext cx="4321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B. </a:t>
            </a:r>
            <a:r>
              <a:rPr lang="zh-CN" altLang="en-US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羰基合成：</a:t>
            </a:r>
          </a:p>
        </p:txBody>
      </p:sp>
      <p:graphicFrame>
        <p:nvGraphicFramePr>
          <p:cNvPr id="274445" name="Object 1037">
            <a:extLst>
              <a:ext uri="{FF2B5EF4-FFF2-40B4-BE49-F238E27FC236}">
                <a16:creationId xmlns:a16="http://schemas.microsoft.com/office/drawing/2014/main" id="{A48811C3-0D5D-437D-8860-57DDAB797B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42988" y="4797425"/>
          <a:ext cx="7705725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04" name="CS ChemDraw Drawing" r:id="rId5" imgW="5711409" imgH="842463" progId="ChemDraw.Document.6.0">
                  <p:embed/>
                </p:oleObj>
              </mc:Choice>
              <mc:Fallback>
                <p:oleObj name="CS ChemDraw Drawing" r:id="rId5" imgW="5711409" imgH="842463" progId="ChemDraw.Document.6.0">
                  <p:embed/>
                  <p:pic>
                    <p:nvPicPr>
                      <p:cNvPr id="0" name="Object 10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4797425"/>
                        <a:ext cx="7705725" cy="113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0A5196B-0EC8-44C0-8E1F-6C446AEC3A2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09376AC-C54C-49DF-8286-3665FB4CE3BF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74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74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274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274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274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274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500"/>
                                        <p:tgtEl>
                                          <p:spTgt spid="274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436" grpId="0"/>
      <p:bldP spid="274439" grpId="0"/>
      <p:bldP spid="274441" grpId="0"/>
      <p:bldP spid="274442" grpId="0"/>
      <p:bldP spid="27444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3">
            <a:extLst>
              <a:ext uri="{FF2B5EF4-FFF2-40B4-BE49-F238E27FC236}">
                <a16:creationId xmlns:a16="http://schemas.microsoft.com/office/drawing/2014/main" id="{0C8119AF-F709-44A8-87DA-2500FC87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16299F-A2AD-4EB1-AB73-4095C1C907BE}" type="slidenum">
              <a:rPr lang="en-US" altLang="zh-CN"/>
              <a:pPr>
                <a:defRPr/>
              </a:pPr>
              <a:t>85</a:t>
            </a:fld>
            <a:endParaRPr lang="en-US" altLang="zh-CN"/>
          </a:p>
        </p:txBody>
      </p:sp>
      <p:sp>
        <p:nvSpPr>
          <p:cNvPr id="13319" name="Text Box 7">
            <a:extLst>
              <a:ext uri="{FF2B5EF4-FFF2-40B4-BE49-F238E27FC236}">
                <a16:creationId xmlns:a16="http://schemas.microsoft.com/office/drawing/2014/main" id="{29B955FE-5F21-4B8B-9A55-BCAAC70B6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1196975"/>
            <a:ext cx="2016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8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炔烃水合</a:t>
            </a:r>
          </a:p>
        </p:txBody>
      </p:sp>
      <p:sp>
        <p:nvSpPr>
          <p:cNvPr id="13321" name="Text Box 9">
            <a:extLst>
              <a:ext uri="{FF2B5EF4-FFF2-40B4-BE49-F238E27FC236}">
                <a16:creationId xmlns:a16="http://schemas.microsoft.com/office/drawing/2014/main" id="{ACB32FAA-F838-41AF-83E3-70433D1D3D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733800"/>
            <a:ext cx="7848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        </a:t>
            </a:r>
            <a:r>
              <a:rPr lang="zh-CN" altLang="en-US">
                <a:ea typeface="楷体" panose="02010609060101010101" pitchFamily="49" charset="-122"/>
                <a:cs typeface="Arial" panose="020B0604020202020204" pitchFamily="34" charset="0"/>
              </a:rPr>
              <a:t>该反应</a:t>
            </a:r>
            <a:r>
              <a:rPr lang="zh-CN" altLang="en-US">
                <a:solidFill>
                  <a:srgbClr val="008000"/>
                </a:solidFill>
                <a:latin typeface="宋体" panose="02010600030101010101" pitchFamily="2" charset="-122"/>
                <a:ea typeface="楷体" panose="02010609060101010101" pitchFamily="49" charset="-122"/>
                <a:cs typeface="Arial" panose="020B0604020202020204" pitchFamily="34" charset="0"/>
              </a:rPr>
              <a:t>遵循</a:t>
            </a:r>
            <a:r>
              <a:rPr lang="zh-CN" altLang="en-US">
                <a:solidFill>
                  <a:srgbClr val="008000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“</a:t>
            </a:r>
            <a:r>
              <a:rPr lang="zh-CN" altLang="en-US">
                <a:solidFill>
                  <a:srgbClr val="008000"/>
                </a:solidFill>
                <a:latin typeface="宋体" panose="02010600030101010101" pitchFamily="2" charset="-122"/>
                <a:ea typeface="楷体" panose="02010609060101010101" pitchFamily="49" charset="-122"/>
                <a:cs typeface="Arial" panose="020B0604020202020204" pitchFamily="34" charset="0"/>
              </a:rPr>
              <a:t>马氏规则</a:t>
            </a:r>
            <a:r>
              <a:rPr lang="zh-CN" altLang="en-US">
                <a:solidFill>
                  <a:srgbClr val="008000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”</a:t>
            </a:r>
            <a:r>
              <a:rPr lang="zh-CN" altLang="en-US">
                <a:solidFill>
                  <a:srgbClr val="008000"/>
                </a:solidFill>
                <a:latin typeface="宋体" panose="02010600030101010101" pitchFamily="2" charset="-122"/>
                <a:ea typeface="楷体" panose="02010609060101010101" pitchFamily="49" charset="-122"/>
                <a:cs typeface="Arial" panose="020B0604020202020204" pitchFamily="34" charset="0"/>
              </a:rPr>
              <a:t>。</a:t>
            </a:r>
          </a:p>
        </p:txBody>
      </p:sp>
      <p:sp>
        <p:nvSpPr>
          <p:cNvPr id="13322" name="Text Box 10">
            <a:extLst>
              <a:ext uri="{FF2B5EF4-FFF2-40B4-BE49-F238E27FC236}">
                <a16:creationId xmlns:a16="http://schemas.microsoft.com/office/drawing/2014/main" id="{584DB4AA-937F-4FF6-AC13-3FC5778B38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572000"/>
            <a:ext cx="7848600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/>
              <a:t>        </a:t>
            </a:r>
            <a:r>
              <a:rPr lang="zh-CN" altLang="en-US" sz="2400">
                <a:ea typeface="楷体" panose="02010609060101010101" pitchFamily="49" charset="-122"/>
                <a:cs typeface="Arial" panose="020B0604020202020204" pitchFamily="34" charset="0"/>
              </a:rPr>
              <a:t>产物的结构特点：除乙炔可得到乙醛外，一烷基炔将得到甲基酮，二烷基炔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(R≠CH</a:t>
            </a:r>
            <a:r>
              <a:rPr lang="en-US" altLang="zh-CN" sz="2400" baseline="-250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CN" altLang="en-US" sz="2400">
                <a:ea typeface="楷体" panose="02010609060101010101" pitchFamily="49" charset="-122"/>
              </a:rPr>
              <a:t>将得到非甲基酮。</a:t>
            </a:r>
          </a:p>
        </p:txBody>
      </p:sp>
      <p:sp>
        <p:nvSpPr>
          <p:cNvPr id="13326" name="Rectangle 14">
            <a:extLst>
              <a:ext uri="{FF2B5EF4-FFF2-40B4-BE49-F238E27FC236}">
                <a16:creationId xmlns:a16="http://schemas.microsoft.com/office/drawing/2014/main" id="{895015A7-80A9-44EA-A75C-755BE6BFC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549275"/>
            <a:ext cx="2738437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2. </a:t>
            </a:r>
            <a:r>
              <a:rPr lang="zh-CN" altLang="en-US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从炔烃出发</a:t>
            </a:r>
          </a:p>
        </p:txBody>
      </p:sp>
      <p:graphicFrame>
        <p:nvGraphicFramePr>
          <p:cNvPr id="13327" name="Object 15">
            <a:extLst>
              <a:ext uri="{FF2B5EF4-FFF2-40B4-BE49-F238E27FC236}">
                <a16:creationId xmlns:a16="http://schemas.microsoft.com/office/drawing/2014/main" id="{E1D681B2-E5EC-4044-AF08-9A42A3FB2E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8888" y="2133600"/>
          <a:ext cx="6264275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19" name="CS ChemDraw Drawing" r:id="rId3" imgW="4771205" imgH="505586" progId="ChemDraw.Document.6.0">
                  <p:embed/>
                </p:oleObj>
              </mc:Choice>
              <mc:Fallback>
                <p:oleObj name="CS ChemDraw Drawing" r:id="rId3" imgW="4771205" imgH="505586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133600"/>
                        <a:ext cx="6264275" cy="663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FED8D7A-1837-4DF4-BA6F-58FEA22B1C7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E1A33CE-2AED-4176-A184-3228E0000394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3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3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/>
      <p:bldP spid="13321" grpId="0"/>
      <p:bldP spid="13322" grpId="0"/>
      <p:bldP spid="1332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3">
            <a:extLst>
              <a:ext uri="{FF2B5EF4-FFF2-40B4-BE49-F238E27FC236}">
                <a16:creationId xmlns:a16="http://schemas.microsoft.com/office/drawing/2014/main" id="{E7270C7D-5652-43AE-9B6A-D65A2FBF3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932FD4-0FEB-4AFE-997C-43284128AE21}" type="slidenum">
              <a:rPr lang="en-US" altLang="zh-CN"/>
              <a:pPr>
                <a:defRPr/>
              </a:pPr>
              <a:t>86</a:t>
            </a:fld>
            <a:endParaRPr lang="en-US" altLang="zh-CN"/>
          </a:p>
        </p:txBody>
      </p:sp>
      <p:sp>
        <p:nvSpPr>
          <p:cNvPr id="18438" name="Text Box 6">
            <a:extLst>
              <a:ext uri="{FF2B5EF4-FFF2-40B4-BE49-F238E27FC236}">
                <a16:creationId xmlns:a16="http://schemas.microsoft.com/office/drawing/2014/main" id="{C1058569-2FE9-47F1-95DF-1434D72F94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1819275"/>
            <a:ext cx="3743325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2.</a:t>
            </a:r>
            <a:r>
              <a:rPr lang="en-US" altLang="zh-CN" baseline="300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zh-CN" altLang="en-US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芳烃侧链的控制氧化</a:t>
            </a:r>
          </a:p>
        </p:txBody>
      </p:sp>
      <p:sp>
        <p:nvSpPr>
          <p:cNvPr id="181251" name="Rectangle 3">
            <a:extLst>
              <a:ext uri="{FF2B5EF4-FFF2-40B4-BE49-F238E27FC236}">
                <a16:creationId xmlns:a16="http://schemas.microsoft.com/office/drawing/2014/main" id="{E947C524-6CDA-4161-863A-9E182EE148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765175"/>
            <a:ext cx="3887787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1. Friedel-Crafts</a:t>
            </a:r>
            <a:r>
              <a:rPr lang="zh-CN" altLang="en-US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酰基化</a:t>
            </a:r>
          </a:p>
        </p:txBody>
      </p:sp>
      <p:sp>
        <p:nvSpPr>
          <p:cNvPr id="99333" name="Rectangle 6">
            <a:extLst>
              <a:ext uri="{FF2B5EF4-FFF2-40B4-BE49-F238E27FC236}">
                <a16:creationId xmlns:a16="http://schemas.microsoft.com/office/drawing/2014/main" id="{E02F1D63-6E6D-4C24-8842-BDCBCB079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429000"/>
            <a:ext cx="9144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1000">
                <a:cs typeface="Times New Roman" panose="02020603050405020304" pitchFamily="18" charset="0"/>
              </a:rPr>
              <a:t> </a:t>
            </a:r>
          </a:p>
          <a:p>
            <a:endParaRPr lang="en-US" altLang="zh-CN"/>
          </a:p>
        </p:txBody>
      </p:sp>
      <p:sp>
        <p:nvSpPr>
          <p:cNvPr id="181256" name="Rectangle 8">
            <a:extLst>
              <a:ext uri="{FF2B5EF4-FFF2-40B4-BE49-F238E27FC236}">
                <a16:creationId xmlns:a16="http://schemas.microsoft.com/office/drawing/2014/main" id="{911DD744-9E69-41D5-8DDD-99B982C14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260350"/>
            <a:ext cx="2736850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(2) </a:t>
            </a:r>
            <a:r>
              <a:rPr lang="zh-CN" altLang="en-US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从芳烃制备</a:t>
            </a:r>
          </a:p>
        </p:txBody>
      </p:sp>
      <p:graphicFrame>
        <p:nvGraphicFramePr>
          <p:cNvPr id="181257" name="Object 9">
            <a:extLst>
              <a:ext uri="{FF2B5EF4-FFF2-40B4-BE49-F238E27FC236}">
                <a16:creationId xmlns:a16="http://schemas.microsoft.com/office/drawing/2014/main" id="{30F9292E-2C06-4BE4-BED5-87DA0E65D5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5150" y="1268413"/>
          <a:ext cx="4967288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59" name="CS ChemDraw Drawing" r:id="rId3" imgW="3734902" imgH="412459" progId="ChemDraw.Document.6.0">
                  <p:embed/>
                </p:oleObj>
              </mc:Choice>
              <mc:Fallback>
                <p:oleObj name="CS ChemDraw Drawing" r:id="rId3" imgW="3734902" imgH="412459" progId="ChemDraw.Document.6.0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1268413"/>
                        <a:ext cx="4967288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1259" name="Object 11">
            <a:extLst>
              <a:ext uri="{FF2B5EF4-FFF2-40B4-BE49-F238E27FC236}">
                <a16:creationId xmlns:a16="http://schemas.microsoft.com/office/drawing/2014/main" id="{2A1A55B4-840B-46A4-BA5F-4974694753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6013" y="2276475"/>
          <a:ext cx="6551612" cy="225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60" name="CS ChemDraw Drawing" r:id="rId5" imgW="5662820" imgH="1950270" progId="ChemDraw.Document.6.0">
                  <p:embed/>
                </p:oleObj>
              </mc:Choice>
              <mc:Fallback>
                <p:oleObj name="CS ChemDraw Drawing" r:id="rId5" imgW="5662820" imgH="1950270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276475"/>
                        <a:ext cx="6551612" cy="225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1260" name="Rectangle 12">
            <a:extLst>
              <a:ext uri="{FF2B5EF4-FFF2-40B4-BE49-F238E27FC236}">
                <a16:creationId xmlns:a16="http://schemas.microsoft.com/office/drawing/2014/main" id="{ABA43986-471F-4F92-8740-721E8362C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4508500"/>
            <a:ext cx="853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indent="276225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eaLnBrk="1" hangingPunct="1"/>
            <a:r>
              <a:rPr kumimoji="1" lang="en-US" altLang="zh-CN" sz="24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3. </a:t>
            </a:r>
            <a:r>
              <a:rPr kumimoji="1" lang="zh-CN" altLang="en-US" sz="24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维路斯梅尔</a:t>
            </a:r>
            <a:r>
              <a:rPr kumimoji="1" lang="en-US" altLang="zh-CN" sz="24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(Vilsmeier)</a:t>
            </a:r>
            <a:r>
              <a:rPr kumimoji="1" lang="zh-CN" altLang="en-US" sz="24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反应 </a:t>
            </a:r>
            <a:r>
              <a:rPr kumimoji="1" lang="en-US" altLang="zh-CN" sz="24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(</a:t>
            </a:r>
            <a:r>
              <a:rPr kumimoji="1" lang="zh-CN" altLang="en-US" sz="24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了解内容</a:t>
            </a:r>
            <a:r>
              <a:rPr kumimoji="1" lang="en-US" altLang="zh-CN" sz="24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81261" name="Rectangle 13">
            <a:extLst>
              <a:ext uri="{FF2B5EF4-FFF2-40B4-BE49-F238E27FC236}">
                <a16:creationId xmlns:a16="http://schemas.microsoft.com/office/drawing/2014/main" id="{D43E2739-FC2B-4848-806A-63332B678F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4941888"/>
            <a:ext cx="770413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en-US" altLang="zh-CN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       </a:t>
            </a:r>
            <a:r>
              <a:rPr lang="zh-CN" altLang="en-US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酚类和芳胺类在</a:t>
            </a:r>
            <a:r>
              <a:rPr lang="en-US" altLang="zh-CN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POCl</a:t>
            </a:r>
            <a:r>
              <a:rPr lang="en-US" altLang="zh-CN" baseline="-300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3</a:t>
            </a:r>
            <a:r>
              <a:rPr lang="zh-CN" altLang="en-US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存在下与</a:t>
            </a:r>
            <a:r>
              <a:rPr lang="en-US" altLang="zh-CN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N,N-</a:t>
            </a:r>
            <a:r>
              <a:rPr lang="zh-CN" altLang="en-US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二取代甲酰胺反应，可在其对位引入一个醛基。</a:t>
            </a:r>
          </a:p>
        </p:txBody>
      </p:sp>
      <p:graphicFrame>
        <p:nvGraphicFramePr>
          <p:cNvPr id="181262" name="Object 14">
            <a:extLst>
              <a:ext uri="{FF2B5EF4-FFF2-40B4-BE49-F238E27FC236}">
                <a16:creationId xmlns:a16="http://schemas.microsoft.com/office/drawing/2014/main" id="{20285A44-A577-47AF-9300-A476B69DD5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47813" y="5815013"/>
          <a:ext cx="5545137" cy="1042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61" name="CS ChemDraw Drawing" r:id="rId7" imgW="4303397" imgH="808991" progId="ChemDraw.Document.6.0">
                  <p:embed/>
                </p:oleObj>
              </mc:Choice>
              <mc:Fallback>
                <p:oleObj name="CS ChemDraw Drawing" r:id="rId7" imgW="4303397" imgH="808991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5815013"/>
                        <a:ext cx="5545137" cy="1042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CE8C1AE-8535-47ED-A9C8-600A15327BC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F3CB38C-BBB2-4243-B8CA-EB63FF3B5AEB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81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8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81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181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181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181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8" dur="500"/>
                                        <p:tgtEl>
                                          <p:spTgt spid="181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8" grpId="0"/>
      <p:bldP spid="181251" grpId="0"/>
      <p:bldP spid="181256" grpId="0"/>
      <p:bldP spid="181260" grpId="0"/>
      <p:bldP spid="181261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灯片编号占位符 3">
            <a:extLst>
              <a:ext uri="{FF2B5EF4-FFF2-40B4-BE49-F238E27FC236}">
                <a16:creationId xmlns:a16="http://schemas.microsoft.com/office/drawing/2014/main" id="{AF7E1D11-D6FF-4123-B5ED-F9F5F88A9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A9D21E-015E-4F5D-AFDF-501EAF091B89}" type="slidenum">
              <a:rPr lang="en-US" altLang="zh-CN"/>
              <a:pPr>
                <a:defRPr/>
              </a:pPr>
              <a:t>87</a:t>
            </a:fld>
            <a:endParaRPr lang="en-US" altLang="zh-CN"/>
          </a:p>
        </p:txBody>
      </p:sp>
      <p:sp>
        <p:nvSpPr>
          <p:cNvPr id="100355" name="Text Box 4">
            <a:extLst>
              <a:ext uri="{FF2B5EF4-FFF2-40B4-BE49-F238E27FC236}">
                <a16:creationId xmlns:a16="http://schemas.microsoft.com/office/drawing/2014/main" id="{E6949E13-13DD-4A7C-92D6-E8362E01B0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8913"/>
            <a:ext cx="9144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/>
              <a:t>        </a:t>
            </a:r>
          </a:p>
        </p:txBody>
      </p:sp>
      <p:sp>
        <p:nvSpPr>
          <p:cNvPr id="20486" name="Text Box 6">
            <a:extLst>
              <a:ext uri="{FF2B5EF4-FFF2-40B4-BE49-F238E27FC236}">
                <a16:creationId xmlns:a16="http://schemas.microsoft.com/office/drawing/2014/main" id="{28182CF1-62A1-437E-A6E0-89B945E8F8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125538"/>
            <a:ext cx="8748712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>
                <a:ea typeface="楷体" panose="02010609060101010101" pitchFamily="49" charset="-122"/>
                <a:cs typeface="Times New Roman" panose="02020603050405020304" pitchFamily="18" charset="0"/>
              </a:rPr>
              <a:t>常用氧化剂</a:t>
            </a:r>
            <a:r>
              <a:rPr lang="en-US" altLang="zh-CN" sz="2200">
                <a:ea typeface="楷体" panose="02010609060101010101" pitchFamily="49" charset="-122"/>
                <a:cs typeface="Times New Roman" panose="02020603050405020304" pitchFamily="18" charset="0"/>
              </a:rPr>
              <a:t>——K</a:t>
            </a:r>
            <a:r>
              <a:rPr lang="en-US" altLang="zh-CN" sz="2200" baseline="-25000"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200">
                <a:ea typeface="楷体" panose="02010609060101010101" pitchFamily="49" charset="-122"/>
                <a:cs typeface="Times New Roman" panose="02020603050405020304" pitchFamily="18" charset="0"/>
              </a:rPr>
              <a:t>Cr</a:t>
            </a:r>
            <a:r>
              <a:rPr lang="en-US" altLang="zh-CN" sz="2200" baseline="-25000"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200">
                <a:ea typeface="楷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en-US" altLang="zh-CN" sz="2200" baseline="-25000">
                <a:ea typeface="楷体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lang="en-US" altLang="zh-CN" sz="2200">
                <a:ea typeface="楷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200">
                <a:ea typeface="楷体" panose="02010609060101010101" pitchFamily="49" charset="-122"/>
                <a:cs typeface="Times New Roman" panose="02020603050405020304" pitchFamily="18" charset="0"/>
              </a:rPr>
              <a:t>稀</a:t>
            </a:r>
            <a:r>
              <a:rPr lang="en-US" altLang="zh-CN" sz="2200">
                <a:ea typeface="楷体" panose="02010609060101010101" pitchFamily="49" charset="-122"/>
                <a:cs typeface="Times New Roman" panose="02020603050405020304" pitchFamily="18" charset="0"/>
              </a:rPr>
              <a:t>H</a:t>
            </a:r>
            <a:r>
              <a:rPr lang="en-US" altLang="zh-CN" sz="2200" baseline="-25000"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200">
                <a:ea typeface="楷体" panose="02010609060101010101" pitchFamily="49" charset="-122"/>
                <a:cs typeface="Times New Roman" panose="02020603050405020304" pitchFamily="18" charset="0"/>
              </a:rPr>
              <a:t>SO</a:t>
            </a:r>
            <a:r>
              <a:rPr lang="en-US" altLang="zh-CN" sz="2200" baseline="-25000"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200"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200">
                <a:ea typeface="楷体" panose="02010609060101010101" pitchFamily="49" charset="-122"/>
                <a:cs typeface="Times New Roman" panose="02020603050405020304" pitchFamily="18" charset="0"/>
              </a:rPr>
              <a:t>CrO</a:t>
            </a:r>
            <a:r>
              <a:rPr lang="en-US" altLang="zh-CN" sz="2200" baseline="-25000"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2200">
                <a:ea typeface="楷体" panose="02010609060101010101" pitchFamily="49" charset="-122"/>
                <a:cs typeface="Times New Roman" panose="02020603050405020304" pitchFamily="18" charset="0"/>
              </a:rPr>
              <a:t>-HOAc</a:t>
            </a:r>
            <a:r>
              <a:rPr lang="zh-CN" altLang="en-US" sz="2200">
                <a:ea typeface="楷体" panose="02010609060101010101" pitchFamily="49" charset="-122"/>
                <a:cs typeface="Times New Roman" panose="02020603050405020304" pitchFamily="18" charset="0"/>
              </a:rPr>
              <a:t>以及</a:t>
            </a:r>
            <a:r>
              <a:rPr lang="en-US" altLang="zh-CN" sz="2200">
                <a:ea typeface="楷体" panose="02010609060101010101" pitchFamily="49" charset="-122"/>
                <a:cs typeface="Times New Roman" panose="02020603050405020304" pitchFamily="18" charset="0"/>
              </a:rPr>
              <a:t>KMnO</a:t>
            </a:r>
            <a:r>
              <a:rPr lang="en-US" altLang="zh-CN" sz="2200" baseline="-25000"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200">
                <a:ea typeface="楷体" panose="02010609060101010101" pitchFamily="49" charset="-122"/>
                <a:cs typeface="Times New Roman" panose="02020603050405020304" pitchFamily="18" charset="0"/>
              </a:rPr>
              <a:t>等</a:t>
            </a:r>
            <a:r>
              <a:rPr lang="zh-CN" altLang="en-US" sz="22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。</a:t>
            </a:r>
          </a:p>
        </p:txBody>
      </p:sp>
      <p:sp>
        <p:nvSpPr>
          <p:cNvPr id="34829" name="Rectangle 13">
            <a:extLst>
              <a:ext uri="{FF2B5EF4-FFF2-40B4-BE49-F238E27FC236}">
                <a16:creationId xmlns:a16="http://schemas.microsoft.com/office/drawing/2014/main" id="{6D2CB2E5-301A-4F85-BE7B-9AB59F6C68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3213100"/>
            <a:ext cx="835342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>
                <a:latin typeface="宋体" panose="02010600030101010101" pitchFamily="2" charset="-122"/>
              </a:rPr>
              <a:t>    </a:t>
            </a:r>
            <a:r>
              <a:rPr lang="zh-CN" altLang="en-US" sz="2200">
                <a:ea typeface="楷体" panose="02010609060101010101" pitchFamily="49" charset="-122"/>
                <a:cs typeface="Times New Roman" panose="02020603050405020304" pitchFamily="18" charset="0"/>
              </a:rPr>
              <a:t>为防止醛的进一步氧化，可采用较弱的氧化剂或特殊的氧化剂，如：</a:t>
            </a:r>
            <a:r>
              <a:rPr lang="en-US" altLang="zh-CN" sz="2200">
                <a:ea typeface="楷体" panose="02010609060101010101" pitchFamily="49" charset="-122"/>
                <a:cs typeface="Times New Roman" panose="02020603050405020304" pitchFamily="18" charset="0"/>
              </a:rPr>
              <a:t>CrO</a:t>
            </a:r>
            <a:r>
              <a:rPr lang="en-US" altLang="zh-CN" sz="2200" baseline="-25000"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2200">
                <a:ea typeface="楷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200">
                <a:ea typeface="楷体" panose="02010609060101010101" pitchFamily="49" charset="-122"/>
                <a:cs typeface="Times New Roman" panose="02020603050405020304" pitchFamily="18" charset="0"/>
              </a:rPr>
              <a:t>吡啶等。</a:t>
            </a:r>
          </a:p>
        </p:txBody>
      </p:sp>
      <p:sp>
        <p:nvSpPr>
          <p:cNvPr id="34832" name="Rectangle 16">
            <a:extLst>
              <a:ext uri="{FF2B5EF4-FFF2-40B4-BE49-F238E27FC236}">
                <a16:creationId xmlns:a16="http://schemas.microsoft.com/office/drawing/2014/main" id="{6BFDDC44-84A1-4291-8184-BCCE601C88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188913"/>
            <a:ext cx="2520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(3) </a:t>
            </a:r>
            <a:r>
              <a:rPr lang="zh-CN" altLang="en-US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从醇制备</a:t>
            </a:r>
          </a:p>
        </p:txBody>
      </p:sp>
      <p:sp>
        <p:nvSpPr>
          <p:cNvPr id="34833" name="Rectangle 17">
            <a:extLst>
              <a:ext uri="{FF2B5EF4-FFF2-40B4-BE49-F238E27FC236}">
                <a16:creationId xmlns:a16="http://schemas.microsoft.com/office/drawing/2014/main" id="{5F367B6D-7C54-489F-9554-6D23358DB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692150"/>
            <a:ext cx="1728787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1. </a:t>
            </a:r>
            <a:r>
              <a:rPr lang="zh-CN" altLang="en-US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氧化</a:t>
            </a:r>
          </a:p>
        </p:txBody>
      </p:sp>
      <p:graphicFrame>
        <p:nvGraphicFramePr>
          <p:cNvPr id="34836" name="Object 20">
            <a:extLst>
              <a:ext uri="{FF2B5EF4-FFF2-40B4-BE49-F238E27FC236}">
                <a16:creationId xmlns:a16="http://schemas.microsoft.com/office/drawing/2014/main" id="{7BAF51A5-4559-40B5-9005-2EE33E9293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19250" y="4005263"/>
          <a:ext cx="597535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84" name="CS ChemDraw Drawing" r:id="rId3" imgW="4603572" imgH="523941" progId="ChemDraw.Document.6.0">
                  <p:embed/>
                </p:oleObj>
              </mc:Choice>
              <mc:Fallback>
                <p:oleObj name="CS ChemDraw Drawing" r:id="rId3" imgW="4603572" imgH="523941" progId="ChemDraw.Document.6.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4005263"/>
                        <a:ext cx="5975350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37" name="Text Box 21">
            <a:extLst>
              <a:ext uri="{FF2B5EF4-FFF2-40B4-BE49-F238E27FC236}">
                <a16:creationId xmlns:a16="http://schemas.microsoft.com/office/drawing/2014/main" id="{797F00D5-1885-42C7-AEF6-A756A217D8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4652963"/>
            <a:ext cx="1692275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2. 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脱氢</a:t>
            </a:r>
          </a:p>
        </p:txBody>
      </p:sp>
      <p:sp>
        <p:nvSpPr>
          <p:cNvPr id="34838" name="Text Box 22">
            <a:extLst>
              <a:ext uri="{FF2B5EF4-FFF2-40B4-BE49-F238E27FC236}">
                <a16:creationId xmlns:a16="http://schemas.microsoft.com/office/drawing/2014/main" id="{C0E7856E-D479-4A18-B17B-2D324A1708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5157788"/>
            <a:ext cx="806450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zh-CN" sz="2200">
                <a:latin typeface="宋体" panose="02010600030101010101" pitchFamily="2" charset="-122"/>
              </a:rPr>
              <a:t>    </a:t>
            </a:r>
            <a:r>
              <a:rPr lang="zh-CN" altLang="en-US" sz="22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该反应是伯醇和仲醇在活性</a:t>
            </a:r>
            <a:r>
              <a:rPr lang="en-US" altLang="zh-CN" sz="22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Cu</a:t>
            </a:r>
            <a:r>
              <a:rPr lang="zh-CN" altLang="en-US" sz="22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或</a:t>
            </a:r>
            <a:r>
              <a:rPr lang="en-US" altLang="zh-CN" sz="22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Ag</a:t>
            </a:r>
            <a:r>
              <a:rPr lang="zh-CN" altLang="en-US" sz="22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、</a:t>
            </a:r>
            <a:r>
              <a:rPr lang="en-US" altLang="zh-CN" sz="22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Ni</a:t>
            </a:r>
            <a:r>
              <a:rPr lang="zh-CN" altLang="en-US" sz="22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等催化剂表面进行的气相脱氢反应。</a:t>
            </a:r>
          </a:p>
        </p:txBody>
      </p:sp>
      <p:graphicFrame>
        <p:nvGraphicFramePr>
          <p:cNvPr id="34839" name="Object 23">
            <a:extLst>
              <a:ext uri="{FF2B5EF4-FFF2-40B4-BE49-F238E27FC236}">
                <a16:creationId xmlns:a16="http://schemas.microsoft.com/office/drawing/2014/main" id="{5F8A26F9-1E91-402B-A6DF-130CFAF2EF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1550" y="5815013"/>
          <a:ext cx="7129463" cy="1042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85" name="CS ChemDraw Drawing" r:id="rId5" imgW="5004434" imgH="731250" progId="ChemDraw.Document.6.0">
                  <p:embed/>
                </p:oleObj>
              </mc:Choice>
              <mc:Fallback>
                <p:oleObj name="CS ChemDraw Drawing" r:id="rId5" imgW="5004434" imgH="731250" progId="ChemDraw.Document.6.0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5815013"/>
                        <a:ext cx="7129463" cy="1042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40" name="Object 24">
            <a:extLst>
              <a:ext uri="{FF2B5EF4-FFF2-40B4-BE49-F238E27FC236}">
                <a16:creationId xmlns:a16="http://schemas.microsoft.com/office/drawing/2014/main" id="{09AD44D5-827A-4A93-AF1C-8B423E624C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63713" y="1628775"/>
          <a:ext cx="4968875" cy="159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86" name="CS ChemDraw Drawing" r:id="rId7" imgW="4402466" imgH="1409323" progId="ChemDraw.Document.6.0">
                  <p:embed/>
                </p:oleObj>
              </mc:Choice>
              <mc:Fallback>
                <p:oleObj name="CS ChemDraw Drawing" r:id="rId7" imgW="4402466" imgH="1409323" progId="ChemDraw.Document.6.0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1628775"/>
                        <a:ext cx="4968875" cy="159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1F77408-B66C-4C87-98AD-5297AE387EE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8AE272F7-15E7-4185-ABCB-C930636E261E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4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48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34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34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34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500"/>
                                        <p:tgtEl>
                                          <p:spTgt spid="34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8" dur="500"/>
                                        <p:tgtEl>
                                          <p:spTgt spid="34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1" dur="500"/>
                                        <p:tgtEl>
                                          <p:spTgt spid="34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6" grpId="0"/>
      <p:bldP spid="34829" grpId="0"/>
      <p:bldP spid="34832" grpId="0"/>
      <p:bldP spid="34837" grpId="0"/>
      <p:bldP spid="34838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3">
            <a:extLst>
              <a:ext uri="{FF2B5EF4-FFF2-40B4-BE49-F238E27FC236}">
                <a16:creationId xmlns:a16="http://schemas.microsoft.com/office/drawing/2014/main" id="{43F93F6A-1412-49B2-97AA-BC75209F6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7125B6-0721-48AC-9316-CDE2D611819F}" type="slidenum">
              <a:rPr lang="en-US" altLang="zh-CN"/>
              <a:pPr>
                <a:defRPr/>
              </a:pPr>
              <a:t>88</a:t>
            </a:fld>
            <a:endParaRPr lang="en-US" altLang="zh-CN"/>
          </a:p>
        </p:txBody>
      </p:sp>
      <p:sp>
        <p:nvSpPr>
          <p:cNvPr id="22545" name="Rectangle 17">
            <a:extLst>
              <a:ext uri="{FF2B5EF4-FFF2-40B4-BE49-F238E27FC236}">
                <a16:creationId xmlns:a16="http://schemas.microsoft.com/office/drawing/2014/main" id="{D5B3F0A8-20CD-4352-B579-29875BB7BC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260350"/>
            <a:ext cx="3095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01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>
                <a:latin typeface="楷体" panose="02010609060101010101" pitchFamily="49" charset="-122"/>
                <a:ea typeface="楷体" panose="02010609060101010101" pitchFamily="49" charset="-122"/>
              </a:rPr>
              <a:t>(4) 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由酰卤制备</a:t>
            </a:r>
          </a:p>
        </p:txBody>
      </p:sp>
      <p:sp>
        <p:nvSpPr>
          <p:cNvPr id="22546" name="Rectangle 18">
            <a:extLst>
              <a:ext uri="{FF2B5EF4-FFF2-40B4-BE49-F238E27FC236}">
                <a16:creationId xmlns:a16="http://schemas.microsoft.com/office/drawing/2014/main" id="{C3A804A2-3D08-4368-8140-2CAEA26FB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765175"/>
            <a:ext cx="3106737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320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24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1.</a:t>
            </a:r>
            <a:r>
              <a:rPr lang="en-US" altLang="zh-CN" sz="2400" baseline="300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zh-CN" altLang="en-US" sz="24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还原</a:t>
            </a:r>
          </a:p>
        </p:txBody>
      </p:sp>
      <p:graphicFrame>
        <p:nvGraphicFramePr>
          <p:cNvPr id="22547" name="Object 19">
            <a:extLst>
              <a:ext uri="{FF2B5EF4-FFF2-40B4-BE49-F238E27FC236}">
                <a16:creationId xmlns:a16="http://schemas.microsoft.com/office/drawing/2014/main" id="{34E1FDDD-5458-4D09-9BD6-9A5A9C4E45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19250" y="1268413"/>
          <a:ext cx="5040313" cy="89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04" name="CS ChemDraw Drawing" r:id="rId3" imgW="3568888" imgH="630565" progId="ChemDraw.Document.6.0">
                  <p:embed/>
                </p:oleObj>
              </mc:Choice>
              <mc:Fallback>
                <p:oleObj name="CS ChemDraw Drawing" r:id="rId3" imgW="3568888" imgH="630565" progId="ChemDraw.Document.6.0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1268413"/>
                        <a:ext cx="5040313" cy="890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8" name="Object 20">
            <a:extLst>
              <a:ext uri="{FF2B5EF4-FFF2-40B4-BE49-F238E27FC236}">
                <a16:creationId xmlns:a16="http://schemas.microsoft.com/office/drawing/2014/main" id="{4C428D23-6C99-4A40-AC6F-5D65135EE8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4213" y="2205038"/>
          <a:ext cx="784860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05" name="CS ChemDraw Drawing" r:id="rId5" imgW="6123069" imgH="787666" progId="ChemDraw.Document.6.0">
                  <p:embed/>
                </p:oleObj>
              </mc:Choice>
              <mc:Fallback>
                <p:oleObj name="CS ChemDraw Drawing" r:id="rId5" imgW="6123069" imgH="787666" progId="ChemDraw.Document.6.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2205038"/>
                        <a:ext cx="7848600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49" name="Text Box 21">
            <a:extLst>
              <a:ext uri="{FF2B5EF4-FFF2-40B4-BE49-F238E27FC236}">
                <a16:creationId xmlns:a16="http://schemas.microsoft.com/office/drawing/2014/main" id="{965C8DF7-CC83-4CE7-BABF-2BE36A69BD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3357563"/>
            <a:ext cx="6278562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2. </a:t>
            </a:r>
            <a:r>
              <a:rPr lang="zh-CN" altLang="en-US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酰卤与有机金属化合物反应</a:t>
            </a:r>
          </a:p>
        </p:txBody>
      </p:sp>
      <p:graphicFrame>
        <p:nvGraphicFramePr>
          <p:cNvPr id="22550" name="Object 22">
            <a:extLst>
              <a:ext uri="{FF2B5EF4-FFF2-40B4-BE49-F238E27FC236}">
                <a16:creationId xmlns:a16="http://schemas.microsoft.com/office/drawing/2014/main" id="{044C82CA-8DD7-417C-BA20-3520652A44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7088" y="4076700"/>
          <a:ext cx="7848600" cy="212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06" name="CS ChemDraw Drawing" r:id="rId7" imgW="6008614" imgH="1628779" progId="ChemDraw.Document.6.0">
                  <p:embed/>
                </p:oleObj>
              </mc:Choice>
              <mc:Fallback>
                <p:oleObj name="CS ChemDraw Drawing" r:id="rId7" imgW="6008614" imgH="1628779" progId="ChemDraw.Document.6.0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4076700"/>
                        <a:ext cx="7848600" cy="212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5AE21CE-B7FB-4CAC-A8DD-EB2FAC001D5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949A54D-4431-456C-9510-947E7478CFD2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2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2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22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22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22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22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45" grpId="0"/>
      <p:bldP spid="22546" grpId="0"/>
      <p:bldP spid="22549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C6DF9D6-1A76-4315-A91F-8EA56EEDAC7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E713427-50A0-47CB-AC05-1B3C5BB084AA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AF5A6AF-C4F7-4FE3-8915-984529EE0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A26B8A-BA48-41FA-8609-AACB29260478}" type="slidenum">
              <a:rPr lang="en-US" altLang="zh-CN" smtClean="0"/>
              <a:pPr>
                <a:defRPr/>
              </a:pPr>
              <a:t>89</a:t>
            </a:fld>
            <a:endParaRPr lang="en-US" altLang="zh-CN"/>
          </a:p>
        </p:txBody>
      </p:sp>
      <p:sp>
        <p:nvSpPr>
          <p:cNvPr id="4" name="Rectangle 1031">
            <a:extLst>
              <a:ext uri="{FF2B5EF4-FFF2-40B4-BE49-F238E27FC236}">
                <a16:creationId xmlns:a16="http://schemas.microsoft.com/office/drawing/2014/main" id="{59408B08-9573-4B75-B7DA-1C888FFCE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613" y="1878013"/>
            <a:ext cx="371475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01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400">
                <a:latin typeface="楷体" panose="02010609060101010101" pitchFamily="49" charset="-122"/>
                <a:ea typeface="楷体" panose="02010609060101010101" pitchFamily="49" charset="-122"/>
              </a:rPr>
              <a:t>(5) </a:t>
            </a:r>
            <a:r>
              <a:rPr kumimoji="1"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同碳二卤化物的水解</a:t>
            </a: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6E910E42-491E-46C8-B13C-F00FFDEC11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088" y="2655888"/>
            <a:ext cx="5634037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ts val="2800"/>
              </a:lnSpc>
            </a:pPr>
            <a:r>
              <a:rPr lang="zh-CN" altLang="en-US"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同碳二卤化物水解能够生成相应的羰基化合物。</a:t>
            </a: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CD446294-FA9D-485D-A938-1BF4501197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2650" y="3860800"/>
          <a:ext cx="7616825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13" name="CS ChemDraw Drawing" r:id="rId3" imgW="6161130" imgH="711275" progId="ChemDraw.Document.6.0">
                  <p:embed/>
                </p:oleObj>
              </mc:Choice>
              <mc:Fallback>
                <p:oleObj name="CS ChemDraw Drawing" r:id="rId3" imgW="6161130" imgH="711275" progId="ChemDraw.Document.6.0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2650" y="3860800"/>
                        <a:ext cx="7616825" cy="890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7">
            <a:extLst>
              <a:ext uri="{FF2B5EF4-FFF2-40B4-BE49-F238E27FC236}">
                <a16:creationId xmlns:a16="http://schemas.microsoft.com/office/drawing/2014/main" id="{527C9D59-1773-449D-9ACE-FBF07977A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98DB8-4F67-43FA-B02A-8976B2633862}" type="slidenum">
              <a:rPr lang="en-US" altLang="zh-CN"/>
              <a:pPr>
                <a:defRPr/>
              </a:pPr>
              <a:t>9</a:t>
            </a:fld>
            <a:endParaRPr lang="en-US" altLang="zh-CN"/>
          </a:p>
        </p:txBody>
      </p:sp>
      <p:sp>
        <p:nvSpPr>
          <p:cNvPr id="529412" name="Rectangle 4">
            <a:extLst>
              <a:ext uri="{FF2B5EF4-FFF2-40B4-BE49-F238E27FC236}">
                <a16:creationId xmlns:a16="http://schemas.microsoft.com/office/drawing/2014/main" id="{A1602D4A-6D01-489D-B4FB-BDD2C182E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888" y="333375"/>
            <a:ext cx="2682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1. </a:t>
            </a:r>
            <a:r>
              <a:rPr lang="zh-CN" altLang="en-US" sz="2800">
                <a:solidFill>
                  <a:srgbClr val="003399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亲核加成反应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8B1172E-0356-4259-8EA3-5C37C76BB02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20F3302-E0B3-4083-A8E6-0A6260070B8D}" type="datetime11">
              <a:rPr lang="zh-CN" altLang="en-US"/>
              <a:pPr>
                <a:defRPr/>
              </a:pPr>
              <a:t>13:31:50</a:t>
            </a:fld>
            <a:endParaRPr lang="en-US" altLang="zh-CN"/>
          </a:p>
        </p:txBody>
      </p:sp>
      <p:graphicFrame>
        <p:nvGraphicFramePr>
          <p:cNvPr id="15365" name="Object 2">
            <a:extLst>
              <a:ext uri="{FF2B5EF4-FFF2-40B4-BE49-F238E27FC236}">
                <a16:creationId xmlns:a16="http://schemas.microsoft.com/office/drawing/2014/main" id="{3599BB66-2B30-4A8E-800D-6007C2CC1F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06750" y="1571625"/>
          <a:ext cx="2900363" cy="167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9" name="Image" r:id="rId3" imgW="4342857" imgH="2514286" progId="Photoshop.Image.7">
                  <p:embed/>
                </p:oleObj>
              </mc:Choice>
              <mc:Fallback>
                <p:oleObj name="Image" r:id="rId3" imgW="4342857" imgH="2514286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6750" y="1571625"/>
                        <a:ext cx="2900363" cy="1677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6" name="Text Box 4">
            <a:extLst>
              <a:ext uri="{FF2B5EF4-FFF2-40B4-BE49-F238E27FC236}">
                <a16:creationId xmlns:a16="http://schemas.microsoft.com/office/drawing/2014/main" id="{5F1F5110-1331-463B-B56F-817B4A2542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3644900"/>
            <a:ext cx="556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7030A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反应通式</a:t>
            </a:r>
            <a:endParaRPr lang="en-US" altLang="zh-CN" sz="2400" b="1">
              <a:solidFill>
                <a:srgbClr val="7030A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15367" name="组合 8">
            <a:extLst>
              <a:ext uri="{FF2B5EF4-FFF2-40B4-BE49-F238E27FC236}">
                <a16:creationId xmlns:a16="http://schemas.microsoft.com/office/drawing/2014/main" id="{105082CF-8AE3-4C72-9C6E-4E3EAC68B260}"/>
              </a:ext>
            </a:extLst>
          </p:cNvPr>
          <p:cNvGrpSpPr>
            <a:grpSpLocks/>
          </p:cNvGrpSpPr>
          <p:nvPr/>
        </p:nvGrpSpPr>
        <p:grpSpPr bwMode="auto">
          <a:xfrm>
            <a:off x="2051050" y="4254500"/>
            <a:ext cx="4968875" cy="1676400"/>
            <a:chOff x="2051720" y="4254624"/>
            <a:chExt cx="4968552" cy="1676400"/>
          </a:xfrm>
        </p:grpSpPr>
        <p:sp>
          <p:nvSpPr>
            <p:cNvPr id="15369" name="AutoShape 8">
              <a:extLst>
                <a:ext uri="{FF2B5EF4-FFF2-40B4-BE49-F238E27FC236}">
                  <a16:creationId xmlns:a16="http://schemas.microsoft.com/office/drawing/2014/main" id="{F3FAE3EC-3E99-4B46-A3E3-FD59469E367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092672" y="4254624"/>
              <a:ext cx="4927600" cy="167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70" name="Rectangle 10">
              <a:extLst>
                <a:ext uri="{FF2B5EF4-FFF2-40B4-BE49-F238E27FC236}">
                  <a16:creationId xmlns:a16="http://schemas.microsoft.com/office/drawing/2014/main" id="{3A3D9031-7012-4AA9-9C61-D141FEF243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6372" y="4815012"/>
              <a:ext cx="174625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r>
                <a:rPr lang="en-US" altLang="zh-CN" sz="1900" b="1">
                  <a:solidFill>
                    <a:srgbClr val="3D65C2"/>
                  </a:solidFill>
                </a:rPr>
                <a:t>C</a:t>
              </a:r>
              <a:endParaRPr lang="en-US" altLang="zh-CN"/>
            </a:p>
          </p:txBody>
        </p:sp>
        <p:sp>
          <p:nvSpPr>
            <p:cNvPr id="15371" name="Rectangle 11">
              <a:extLst>
                <a:ext uri="{FF2B5EF4-FFF2-40B4-BE49-F238E27FC236}">
                  <a16:creationId xmlns:a16="http://schemas.microsoft.com/office/drawing/2014/main" id="{7EEB2451-F773-426F-9D8D-88953A8DA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3160" y="4416549"/>
              <a:ext cx="174625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r>
                <a:rPr lang="en-US" altLang="zh-CN" sz="1900" b="1">
                  <a:solidFill>
                    <a:srgbClr val="3D65C2"/>
                  </a:solidFill>
                </a:rPr>
                <a:t>R</a:t>
              </a:r>
              <a:endParaRPr lang="en-US" altLang="zh-CN"/>
            </a:p>
          </p:txBody>
        </p:sp>
        <p:sp>
          <p:nvSpPr>
            <p:cNvPr id="15372" name="Line 12">
              <a:extLst>
                <a:ext uri="{FF2B5EF4-FFF2-40B4-BE49-F238E27FC236}">
                  <a16:creationId xmlns:a16="http://schemas.microsoft.com/office/drawing/2014/main" id="{0689CF18-A17D-4BEB-BC58-55FF2E738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375247" y="4661024"/>
              <a:ext cx="125413" cy="165100"/>
            </a:xfrm>
            <a:prstGeom prst="line">
              <a:avLst/>
            </a:prstGeom>
            <a:noFill/>
            <a:ln w="36513" cap="rnd">
              <a:solidFill>
                <a:srgbClr val="3D65C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73" name="Rectangle 13">
              <a:extLst>
                <a:ext uri="{FF2B5EF4-FFF2-40B4-BE49-F238E27FC236}">
                  <a16:creationId xmlns:a16="http://schemas.microsoft.com/office/drawing/2014/main" id="{2B031983-0986-45A8-B416-F6AB6360BE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5060" y="5137274"/>
              <a:ext cx="174625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r>
                <a:rPr lang="en-US" altLang="zh-CN" sz="1900" b="1">
                  <a:solidFill>
                    <a:srgbClr val="3D65C2"/>
                  </a:solidFill>
                </a:rPr>
                <a:t>R</a:t>
              </a:r>
              <a:endParaRPr lang="en-US" altLang="zh-CN"/>
            </a:p>
          </p:txBody>
        </p:sp>
        <p:sp>
          <p:nvSpPr>
            <p:cNvPr id="15374" name="Line 14">
              <a:extLst>
                <a:ext uri="{FF2B5EF4-FFF2-40B4-BE49-F238E27FC236}">
                  <a16:creationId xmlns:a16="http://schemas.microsoft.com/office/drawing/2014/main" id="{B033DEE5-96C7-44FD-A859-E383A9FD8C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38735" y="5021387"/>
              <a:ext cx="146050" cy="146050"/>
            </a:xfrm>
            <a:prstGeom prst="line">
              <a:avLst/>
            </a:prstGeom>
            <a:noFill/>
            <a:ln w="36513" cap="rnd">
              <a:solidFill>
                <a:srgbClr val="3D65C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75" name="Rectangle 15">
              <a:extLst>
                <a:ext uri="{FF2B5EF4-FFF2-40B4-BE49-F238E27FC236}">
                  <a16:creationId xmlns:a16="http://schemas.microsoft.com/office/drawing/2014/main" id="{09B71450-2649-4612-A63B-296EF667D3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9447" y="4815012"/>
              <a:ext cx="187325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r>
                <a:rPr lang="en-US" altLang="zh-CN" sz="1900" b="1">
                  <a:solidFill>
                    <a:srgbClr val="3D65C2"/>
                  </a:solidFill>
                </a:rPr>
                <a:t>O</a:t>
              </a:r>
              <a:endParaRPr lang="en-US" altLang="zh-CN"/>
            </a:p>
          </p:txBody>
        </p:sp>
        <p:sp>
          <p:nvSpPr>
            <p:cNvPr id="15376" name="Line 16">
              <a:extLst>
                <a:ext uri="{FF2B5EF4-FFF2-40B4-BE49-F238E27FC236}">
                  <a16:creationId xmlns:a16="http://schemas.microsoft.com/office/drawing/2014/main" id="{857ED349-49A5-4C6E-B70E-9CF2F93EAA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7510" y="4883274"/>
              <a:ext cx="241300" cy="1588"/>
            </a:xfrm>
            <a:prstGeom prst="line">
              <a:avLst/>
            </a:prstGeom>
            <a:noFill/>
            <a:ln w="36513" cap="rnd">
              <a:solidFill>
                <a:srgbClr val="3D65C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77" name="Line 17">
              <a:extLst>
                <a:ext uri="{FF2B5EF4-FFF2-40B4-BE49-F238E27FC236}">
                  <a16:creationId xmlns:a16="http://schemas.microsoft.com/office/drawing/2014/main" id="{E55BC71A-11D9-4213-82E1-CCF8147C42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7510" y="4973762"/>
              <a:ext cx="241300" cy="1588"/>
            </a:xfrm>
            <a:prstGeom prst="line">
              <a:avLst/>
            </a:prstGeom>
            <a:noFill/>
            <a:ln w="36513" cap="rnd">
              <a:solidFill>
                <a:srgbClr val="3D65C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78" name="Rectangle 18">
              <a:extLst>
                <a:ext uri="{FF2B5EF4-FFF2-40B4-BE49-F238E27FC236}">
                  <a16:creationId xmlns:a16="http://schemas.microsoft.com/office/drawing/2014/main" id="{05550168-97EF-4174-88DE-6887FBCBB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1720" y="5372323"/>
              <a:ext cx="80963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r>
                <a:rPr lang="en-US" altLang="zh-CN" sz="1900" b="1">
                  <a:solidFill>
                    <a:srgbClr val="3D65C2"/>
                  </a:solidFill>
                </a:rPr>
                <a:t>(</a:t>
              </a:r>
              <a:endParaRPr lang="en-US" altLang="zh-CN"/>
            </a:p>
          </p:txBody>
        </p:sp>
        <p:sp>
          <p:nvSpPr>
            <p:cNvPr id="15379" name="Rectangle 19">
              <a:extLst>
                <a:ext uri="{FF2B5EF4-FFF2-40B4-BE49-F238E27FC236}">
                  <a16:creationId xmlns:a16="http://schemas.microsoft.com/office/drawing/2014/main" id="{E5BCBFED-F8D2-4B4F-AC9F-B7BDFC4CDB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6970" y="5372323"/>
              <a:ext cx="174625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r>
                <a:rPr lang="en-US" altLang="zh-CN" sz="1900" b="1">
                  <a:solidFill>
                    <a:srgbClr val="3D65C2"/>
                  </a:solidFill>
                </a:rPr>
                <a:t>H</a:t>
              </a:r>
              <a:endParaRPr lang="en-US" altLang="zh-CN"/>
            </a:p>
          </p:txBody>
        </p:sp>
        <p:sp>
          <p:nvSpPr>
            <p:cNvPr id="15380" name="Rectangle 20">
              <a:extLst>
                <a:ext uri="{FF2B5EF4-FFF2-40B4-BE49-F238E27FC236}">
                  <a16:creationId xmlns:a16="http://schemas.microsoft.com/office/drawing/2014/main" id="{FB9E3261-2FB5-477A-8CD1-2B70DC2C39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833" y="5372323"/>
              <a:ext cx="80963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r>
                <a:rPr lang="en-US" altLang="zh-CN" sz="1900" b="1">
                  <a:solidFill>
                    <a:srgbClr val="3D65C2"/>
                  </a:solidFill>
                </a:rPr>
                <a:t>)</a:t>
              </a:r>
              <a:endParaRPr lang="en-US" altLang="zh-CN"/>
            </a:p>
          </p:txBody>
        </p:sp>
        <p:sp>
          <p:nvSpPr>
            <p:cNvPr id="15381" name="Rectangle 21">
              <a:extLst>
                <a:ext uri="{FF2B5EF4-FFF2-40B4-BE49-F238E27FC236}">
                  <a16:creationId xmlns:a16="http://schemas.microsoft.com/office/drawing/2014/main" id="{9C1CA600-B3D2-4BDE-B171-28C822113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5060" y="4815012"/>
              <a:ext cx="141288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r>
                <a:rPr lang="en-US" altLang="zh-CN" sz="1900" b="1">
                  <a:solidFill>
                    <a:srgbClr val="3D65C2"/>
                  </a:solidFill>
                </a:rPr>
                <a:t>+</a:t>
              </a:r>
              <a:endParaRPr lang="en-US" altLang="zh-CN"/>
            </a:p>
          </p:txBody>
        </p:sp>
        <p:sp>
          <p:nvSpPr>
            <p:cNvPr id="15382" name="Rectangle 22">
              <a:extLst>
                <a:ext uri="{FF2B5EF4-FFF2-40B4-BE49-F238E27FC236}">
                  <a16:creationId xmlns:a16="http://schemas.microsoft.com/office/drawing/2014/main" id="{0EECC3A9-C688-4F10-B016-23ED005AC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5422" y="4815012"/>
              <a:ext cx="160338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r>
                <a:rPr lang="en-US" altLang="zh-CN" sz="1900" b="1">
                  <a:solidFill>
                    <a:srgbClr val="3D65C2"/>
                  </a:solidFill>
                </a:rPr>
                <a:t>E</a:t>
              </a:r>
              <a:endParaRPr lang="en-US" altLang="zh-CN"/>
            </a:p>
          </p:txBody>
        </p:sp>
        <p:sp>
          <p:nvSpPr>
            <p:cNvPr id="15383" name="Rectangle 23">
              <a:extLst>
                <a:ext uri="{FF2B5EF4-FFF2-40B4-BE49-F238E27FC236}">
                  <a16:creationId xmlns:a16="http://schemas.microsoft.com/office/drawing/2014/main" id="{EA3E4B97-613E-4C59-B54C-65FF6B0487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5285" y="4815012"/>
              <a:ext cx="80963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r>
                <a:rPr lang="en-US" altLang="zh-CN" sz="1900" b="1">
                  <a:solidFill>
                    <a:srgbClr val="3D65C2"/>
                  </a:solidFill>
                </a:rPr>
                <a:t>-</a:t>
              </a:r>
              <a:endParaRPr lang="en-US" altLang="zh-CN"/>
            </a:p>
          </p:txBody>
        </p:sp>
        <p:sp>
          <p:nvSpPr>
            <p:cNvPr id="15384" name="Rectangle 24">
              <a:extLst>
                <a:ext uri="{FF2B5EF4-FFF2-40B4-BE49-F238E27FC236}">
                  <a16:creationId xmlns:a16="http://schemas.microsoft.com/office/drawing/2014/main" id="{DAEE1A34-5DBF-420B-8619-8131CCC60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1485" y="4815012"/>
              <a:ext cx="174625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r>
                <a:rPr lang="en-US" altLang="zh-CN" sz="1900" b="1">
                  <a:solidFill>
                    <a:srgbClr val="3D65C2"/>
                  </a:solidFill>
                </a:rPr>
                <a:t>N</a:t>
              </a:r>
              <a:endParaRPr lang="en-US" altLang="zh-CN"/>
            </a:p>
          </p:txBody>
        </p:sp>
        <p:sp>
          <p:nvSpPr>
            <p:cNvPr id="15385" name="Rectangle 25">
              <a:extLst>
                <a:ext uri="{FF2B5EF4-FFF2-40B4-BE49-F238E27FC236}">
                  <a16:creationId xmlns:a16="http://schemas.microsoft.com/office/drawing/2014/main" id="{B465C202-F100-47F2-8561-97BEC06F9F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397" y="4815012"/>
              <a:ext cx="147638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r>
                <a:rPr lang="en-US" altLang="zh-CN" sz="1900" b="1">
                  <a:solidFill>
                    <a:srgbClr val="3D65C2"/>
                  </a:solidFill>
                </a:rPr>
                <a:t>u</a:t>
              </a:r>
              <a:endParaRPr lang="en-US" altLang="zh-CN"/>
            </a:p>
          </p:txBody>
        </p:sp>
        <p:sp>
          <p:nvSpPr>
            <p:cNvPr id="15386" name="Line 26">
              <a:extLst>
                <a:ext uri="{FF2B5EF4-FFF2-40B4-BE49-F238E27FC236}">
                  <a16:creationId xmlns:a16="http://schemas.microsoft.com/office/drawing/2014/main" id="{47C15EF0-AF0B-4478-B198-901D339D6C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37510" y="4924549"/>
              <a:ext cx="123825" cy="1588"/>
            </a:xfrm>
            <a:prstGeom prst="line">
              <a:avLst/>
            </a:prstGeom>
            <a:noFill/>
            <a:ln w="3175">
              <a:solidFill>
                <a:srgbClr val="3D65C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87" name="Freeform 27">
              <a:extLst>
                <a:ext uri="{FF2B5EF4-FFF2-40B4-BE49-F238E27FC236}">
                  <a16:creationId xmlns:a16="http://schemas.microsoft.com/office/drawing/2014/main" id="{E20B2C93-6BAB-418D-B85C-AE50CC428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697" y="4883274"/>
              <a:ext cx="152400" cy="79375"/>
            </a:xfrm>
            <a:custGeom>
              <a:avLst/>
              <a:gdLst>
                <a:gd name="T0" fmla="*/ 2147483646 w 96"/>
                <a:gd name="T1" fmla="*/ 2147483646 h 50"/>
                <a:gd name="T2" fmla="*/ 0 w 96"/>
                <a:gd name="T3" fmla="*/ 2147483646 h 50"/>
                <a:gd name="T4" fmla="*/ 2147483646 w 96"/>
                <a:gd name="T5" fmla="*/ 2147483646 h 50"/>
                <a:gd name="T6" fmla="*/ 0 w 96"/>
                <a:gd name="T7" fmla="*/ 0 h 50"/>
                <a:gd name="T8" fmla="*/ 2147483646 w 96"/>
                <a:gd name="T9" fmla="*/ 2147483646 h 50"/>
                <a:gd name="T10" fmla="*/ 2147483646 w 96"/>
                <a:gd name="T11" fmla="*/ 2147483646 h 5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6" h="50">
                  <a:moveTo>
                    <a:pt x="96" y="26"/>
                  </a:moveTo>
                  <a:lnTo>
                    <a:pt x="0" y="50"/>
                  </a:lnTo>
                  <a:lnTo>
                    <a:pt x="12" y="26"/>
                  </a:lnTo>
                  <a:lnTo>
                    <a:pt x="0" y="0"/>
                  </a:lnTo>
                  <a:lnTo>
                    <a:pt x="96" y="26"/>
                  </a:lnTo>
                  <a:close/>
                </a:path>
              </a:pathLst>
            </a:custGeom>
            <a:solidFill>
              <a:srgbClr val="3D65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88" name="Line 28">
              <a:extLst>
                <a:ext uri="{FF2B5EF4-FFF2-40B4-BE49-F238E27FC236}">
                  <a16:creationId xmlns:a16="http://schemas.microsoft.com/office/drawing/2014/main" id="{4502A111-FE01-4C01-88D7-0498F5E3ED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31072" y="4924549"/>
              <a:ext cx="701675" cy="1588"/>
            </a:xfrm>
            <a:prstGeom prst="line">
              <a:avLst/>
            </a:prstGeom>
            <a:noFill/>
            <a:ln w="36513" cap="rnd">
              <a:solidFill>
                <a:srgbClr val="3D65C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89" name="Rectangle 29">
              <a:extLst>
                <a:ext uri="{FF2B5EF4-FFF2-40B4-BE49-F238E27FC236}">
                  <a16:creationId xmlns:a16="http://schemas.microsoft.com/office/drawing/2014/main" id="{7C99C86E-35ED-44B8-868A-468BC341E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3972" y="4815012"/>
              <a:ext cx="174625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r>
                <a:rPr lang="en-US" altLang="zh-CN" sz="1900" b="1">
                  <a:solidFill>
                    <a:srgbClr val="3D65C2"/>
                  </a:solidFill>
                </a:rPr>
                <a:t>C</a:t>
              </a:r>
              <a:endParaRPr lang="en-US" altLang="zh-CN"/>
            </a:p>
          </p:txBody>
        </p:sp>
        <p:sp>
          <p:nvSpPr>
            <p:cNvPr id="15390" name="Rectangle 30">
              <a:extLst>
                <a:ext uri="{FF2B5EF4-FFF2-40B4-BE49-F238E27FC236}">
                  <a16:creationId xmlns:a16="http://schemas.microsoft.com/office/drawing/2014/main" id="{7388D878-4497-43CF-BBC9-1EFA5C553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6597" y="4815012"/>
              <a:ext cx="174625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r>
                <a:rPr lang="en-US" altLang="zh-CN" sz="1900" b="1">
                  <a:solidFill>
                    <a:srgbClr val="3D65C2"/>
                  </a:solidFill>
                </a:rPr>
                <a:t>R</a:t>
              </a:r>
              <a:endParaRPr lang="en-US" altLang="zh-CN"/>
            </a:p>
          </p:txBody>
        </p:sp>
        <p:sp>
          <p:nvSpPr>
            <p:cNvPr id="15391" name="Line 31">
              <a:extLst>
                <a:ext uri="{FF2B5EF4-FFF2-40B4-BE49-F238E27FC236}">
                  <a16:creationId xmlns:a16="http://schemas.microsoft.com/office/drawing/2014/main" id="{30848F0F-CE2B-4BD0-84BE-637BF400C9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83610" y="4937249"/>
              <a:ext cx="327025" cy="1588"/>
            </a:xfrm>
            <a:prstGeom prst="line">
              <a:avLst/>
            </a:prstGeom>
            <a:noFill/>
            <a:ln w="36513" cap="rnd">
              <a:solidFill>
                <a:srgbClr val="3D65C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92" name="Rectangle 32">
              <a:extLst>
                <a:ext uri="{FF2B5EF4-FFF2-40B4-BE49-F238E27FC236}">
                  <a16:creationId xmlns:a16="http://schemas.microsoft.com/office/drawing/2014/main" id="{64F057CD-D69E-4DB1-86A0-A6E7FC640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3972" y="4265737"/>
              <a:ext cx="174625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r>
                <a:rPr lang="en-US" altLang="zh-CN" sz="1900" b="1">
                  <a:solidFill>
                    <a:srgbClr val="3D65C2"/>
                  </a:solidFill>
                </a:rPr>
                <a:t>N</a:t>
              </a:r>
              <a:endParaRPr lang="en-US" altLang="zh-CN"/>
            </a:p>
          </p:txBody>
        </p:sp>
        <p:sp>
          <p:nvSpPr>
            <p:cNvPr id="15393" name="Rectangle 33">
              <a:extLst>
                <a:ext uri="{FF2B5EF4-FFF2-40B4-BE49-F238E27FC236}">
                  <a16:creationId xmlns:a16="http://schemas.microsoft.com/office/drawing/2014/main" id="{2BA44FB0-59F0-4EDA-A6EC-B44AF6A09F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5422" y="4265737"/>
              <a:ext cx="147638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r>
                <a:rPr lang="en-US" altLang="zh-CN" sz="1900" b="1">
                  <a:solidFill>
                    <a:srgbClr val="3D65C2"/>
                  </a:solidFill>
                </a:rPr>
                <a:t>u</a:t>
              </a:r>
              <a:endParaRPr lang="en-US" altLang="zh-CN"/>
            </a:p>
          </p:txBody>
        </p:sp>
        <p:sp>
          <p:nvSpPr>
            <p:cNvPr id="15394" name="Line 34">
              <a:extLst>
                <a:ext uri="{FF2B5EF4-FFF2-40B4-BE49-F238E27FC236}">
                  <a16:creationId xmlns:a16="http://schemas.microsoft.com/office/drawing/2014/main" id="{E7A8C04A-5299-41C0-B9B5-A335E1266B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32872" y="4526087"/>
              <a:ext cx="1588" cy="285750"/>
            </a:xfrm>
            <a:prstGeom prst="line">
              <a:avLst/>
            </a:prstGeom>
            <a:noFill/>
            <a:ln w="36513" cap="rnd">
              <a:solidFill>
                <a:srgbClr val="3D65C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95" name="Rectangle 35">
              <a:extLst>
                <a:ext uri="{FF2B5EF4-FFF2-40B4-BE49-F238E27FC236}">
                  <a16:creationId xmlns:a16="http://schemas.microsoft.com/office/drawing/2014/main" id="{4780C3A2-FBDD-40B2-A5CE-23A0D0D98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4922" y="5308724"/>
              <a:ext cx="174625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r>
                <a:rPr lang="en-US" altLang="zh-CN" sz="1900" b="1">
                  <a:solidFill>
                    <a:srgbClr val="3D65C2"/>
                  </a:solidFill>
                </a:rPr>
                <a:t>R</a:t>
              </a:r>
              <a:endParaRPr lang="en-US" altLang="zh-CN"/>
            </a:p>
          </p:txBody>
        </p:sp>
        <p:sp>
          <p:nvSpPr>
            <p:cNvPr id="15396" name="Line 36">
              <a:extLst>
                <a:ext uri="{FF2B5EF4-FFF2-40B4-BE49-F238E27FC236}">
                  <a16:creationId xmlns:a16="http://schemas.microsoft.com/office/drawing/2014/main" id="{0218D64B-5A37-41F3-9A7A-8FB8164050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32872" y="5075362"/>
              <a:ext cx="1588" cy="220663"/>
            </a:xfrm>
            <a:prstGeom prst="line">
              <a:avLst/>
            </a:prstGeom>
            <a:noFill/>
            <a:ln w="36513" cap="rnd">
              <a:solidFill>
                <a:srgbClr val="3D65C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97" name="Rectangle 37">
              <a:extLst>
                <a:ext uri="{FF2B5EF4-FFF2-40B4-BE49-F238E27FC236}">
                  <a16:creationId xmlns:a16="http://schemas.microsoft.com/office/drawing/2014/main" id="{CA4DC4FC-A23C-477A-BFE8-E7C130FD8C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8635" y="4815012"/>
              <a:ext cx="187325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r>
                <a:rPr lang="en-US" altLang="zh-CN" sz="1900" b="1">
                  <a:solidFill>
                    <a:srgbClr val="3D65C2"/>
                  </a:solidFill>
                </a:rPr>
                <a:t>O</a:t>
              </a:r>
              <a:endParaRPr lang="en-US" altLang="zh-CN"/>
            </a:p>
          </p:txBody>
        </p:sp>
        <p:sp>
          <p:nvSpPr>
            <p:cNvPr id="15398" name="Rectangle 38">
              <a:extLst>
                <a:ext uri="{FF2B5EF4-FFF2-40B4-BE49-F238E27FC236}">
                  <a16:creationId xmlns:a16="http://schemas.microsoft.com/office/drawing/2014/main" id="{C4894704-9A25-4D11-9950-DDDE6FD64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597" y="4815012"/>
              <a:ext cx="160338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r>
                <a:rPr lang="en-US" altLang="zh-CN" sz="1900" b="1">
                  <a:solidFill>
                    <a:srgbClr val="3D65C2"/>
                  </a:solidFill>
                </a:rPr>
                <a:t>E</a:t>
              </a:r>
              <a:endParaRPr lang="en-US" altLang="zh-CN"/>
            </a:p>
          </p:txBody>
        </p:sp>
        <p:sp>
          <p:nvSpPr>
            <p:cNvPr id="15399" name="Line 39">
              <a:extLst>
                <a:ext uri="{FF2B5EF4-FFF2-40B4-BE49-F238E27FC236}">
                  <a16:creationId xmlns:a16="http://schemas.microsoft.com/office/drawing/2014/main" id="{827A91D2-5492-484B-A4ED-71EFA8AEFC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58285" y="4937249"/>
              <a:ext cx="238125" cy="1588"/>
            </a:xfrm>
            <a:prstGeom prst="line">
              <a:avLst/>
            </a:prstGeom>
            <a:noFill/>
            <a:ln w="36513" cap="rnd">
              <a:solidFill>
                <a:srgbClr val="3D65C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00" name="Rectangle 40">
              <a:extLst>
                <a:ext uri="{FF2B5EF4-FFF2-40B4-BE49-F238E27FC236}">
                  <a16:creationId xmlns:a16="http://schemas.microsoft.com/office/drawing/2014/main" id="{C3F6BCE3-AD8F-4DF3-8BA5-CCD62F93C6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25" y="5517232"/>
              <a:ext cx="80963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r>
                <a:rPr lang="en-US" altLang="zh-CN" sz="1900" b="1">
                  <a:solidFill>
                    <a:srgbClr val="3D65C2"/>
                  </a:solidFill>
                </a:rPr>
                <a:t>(</a:t>
              </a:r>
              <a:endParaRPr lang="en-US" altLang="zh-CN"/>
            </a:p>
          </p:txBody>
        </p:sp>
        <p:sp>
          <p:nvSpPr>
            <p:cNvPr id="15401" name="Rectangle 41">
              <a:extLst>
                <a:ext uri="{FF2B5EF4-FFF2-40B4-BE49-F238E27FC236}">
                  <a16:creationId xmlns:a16="http://schemas.microsoft.com/office/drawing/2014/main" id="{553DE4C5-3080-4A97-B648-35F40C31E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0737" y="5517232"/>
              <a:ext cx="174625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r>
                <a:rPr lang="en-US" altLang="zh-CN" sz="1900" b="1">
                  <a:solidFill>
                    <a:srgbClr val="3D65C2"/>
                  </a:solidFill>
                </a:rPr>
                <a:t>H</a:t>
              </a:r>
              <a:endParaRPr lang="en-US" altLang="zh-CN"/>
            </a:p>
          </p:txBody>
        </p:sp>
        <p:sp>
          <p:nvSpPr>
            <p:cNvPr id="15402" name="Rectangle 42">
              <a:extLst>
                <a:ext uri="{FF2B5EF4-FFF2-40B4-BE49-F238E27FC236}">
                  <a16:creationId xmlns:a16="http://schemas.microsoft.com/office/drawing/2014/main" id="{739E5A5E-D319-4B42-AC27-7A8BC8446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1237" y="5517232"/>
              <a:ext cx="80963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r>
                <a:rPr lang="en-US" altLang="zh-CN" sz="1900" b="1">
                  <a:solidFill>
                    <a:srgbClr val="3D65C2"/>
                  </a:solidFill>
                </a:rPr>
                <a:t>)</a:t>
              </a:r>
              <a:endParaRPr lang="en-US" altLang="zh-CN"/>
            </a:p>
          </p:txBody>
        </p:sp>
      </p:grpSp>
      <p:sp>
        <p:nvSpPr>
          <p:cNvPr id="15368" name="Text Box 4">
            <a:extLst>
              <a:ext uri="{FF2B5EF4-FFF2-40B4-BE49-F238E27FC236}">
                <a16:creationId xmlns:a16="http://schemas.microsoft.com/office/drawing/2014/main" id="{6D447176-5334-400F-8676-5AAB334C3D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1409700"/>
            <a:ext cx="556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7030A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亲核加成</a:t>
            </a:r>
            <a:endParaRPr lang="en-US" altLang="zh-CN" sz="2400" b="1">
              <a:solidFill>
                <a:srgbClr val="7030A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29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41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7439" name="Object 15">
            <a:extLst>
              <a:ext uri="{FF2B5EF4-FFF2-40B4-BE49-F238E27FC236}">
                <a16:creationId xmlns:a16="http://schemas.microsoft.com/office/drawing/2014/main" id="{174365B3-98C0-418F-A290-57647B2F2070}"/>
              </a:ext>
            </a:extLst>
          </p:cNvPr>
          <p:cNvGraphicFramePr>
            <a:graphicFrameLocks noGrp="1" noChangeAspect="1"/>
          </p:cNvGraphicFramePr>
          <p:nvPr>
            <p:ph/>
            <p:extLst>
              <p:ext uri="{D42A27DB-BD31-4B8C-83A1-F6EECF244321}">
                <p14:modId xmlns:p14="http://schemas.microsoft.com/office/powerpoint/2010/main" val="275334428"/>
              </p:ext>
            </p:extLst>
          </p:nvPr>
        </p:nvGraphicFramePr>
        <p:xfrm>
          <a:off x="1722438" y="2301081"/>
          <a:ext cx="5702300" cy="343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37" name="CS ChemDraw Drawing" r:id="rId4" imgW="5702231" imgH="3431666" progId="ChemDraw.Document.6.0">
                  <p:embed/>
                </p:oleObj>
              </mc:Choice>
              <mc:Fallback>
                <p:oleObj name="CS ChemDraw Drawing" r:id="rId4" imgW="5702231" imgH="3431666" progId="ChemDraw.Document.6.0">
                  <p:embed/>
                  <p:pic>
                    <p:nvPicPr>
                      <p:cNvPr id="0" name="Object 1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2438" y="2301081"/>
                        <a:ext cx="5702300" cy="343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D55F1920-CC34-4294-9DCB-2F75C021B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AFC7EF-291C-4EB1-B349-5410373EEDDE}" type="slidenum">
              <a:rPr lang="en-US" altLang="zh-CN"/>
              <a:pPr>
                <a:defRPr/>
              </a:pPr>
              <a:t>90</a:t>
            </a:fld>
            <a:endParaRPr lang="en-US" altLang="zh-CN"/>
          </a:p>
        </p:txBody>
      </p:sp>
      <p:sp>
        <p:nvSpPr>
          <p:cNvPr id="487435" name="Rectangle 11">
            <a:extLst>
              <a:ext uri="{FF2B5EF4-FFF2-40B4-BE49-F238E27FC236}">
                <a16:creationId xmlns:a16="http://schemas.microsoft.com/office/drawing/2014/main" id="{34031A70-4983-4158-B53B-D580B13456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7313" y="404813"/>
            <a:ext cx="47974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dirty="0">
                <a:ea typeface="楷体" panose="02010609060101010101" pitchFamily="49" charset="-122"/>
                <a:cs typeface="Times New Roman" panose="02020603050405020304" pitchFamily="18" charset="0"/>
              </a:rPr>
              <a:t>第二节  醌</a:t>
            </a:r>
          </a:p>
        </p:txBody>
      </p:sp>
      <p:sp>
        <p:nvSpPr>
          <p:cNvPr id="487436" name="Rectangle 12">
            <a:extLst>
              <a:ext uri="{FF2B5EF4-FFF2-40B4-BE49-F238E27FC236}">
                <a16:creationId xmlns:a16="http://schemas.microsoft.com/office/drawing/2014/main" id="{C26C941B-240B-4D8A-A52D-036CA36AF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1341438"/>
            <a:ext cx="8558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101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醌是一种重要化合物，在动植物生命活动中起着重要的作用。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4B63FE1-5B33-40E9-AF1A-9F5866CB02C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89AF2381-2D47-4B79-A408-D27059A4F527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7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7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487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487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435" grpId="0" autoUpdateAnimBg="0"/>
      <p:bldP spid="48743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1568" name="Object 48">
            <a:extLst>
              <a:ext uri="{FF2B5EF4-FFF2-40B4-BE49-F238E27FC236}">
                <a16:creationId xmlns:a16="http://schemas.microsoft.com/office/drawing/2014/main" id="{4110804A-33A6-4DBC-810F-19FB0BD4893C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6659563" y="836613"/>
          <a:ext cx="1728787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92" name="CS ChemDraw Drawing" r:id="rId4" imgW="1375619" imgH="1131831" progId="ChemDraw.Document.6.0">
                  <p:embed/>
                </p:oleObj>
              </mc:Choice>
              <mc:Fallback>
                <p:oleObj name="CS ChemDraw Drawing" r:id="rId4" imgW="1375619" imgH="1131831" progId="ChemDraw.Document.6.0">
                  <p:embed/>
                  <p:pic>
                    <p:nvPicPr>
                      <p:cNvPr id="0" name="Object 4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9563" y="836613"/>
                        <a:ext cx="1728787" cy="142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70" name="Object 50">
            <a:extLst>
              <a:ext uri="{FF2B5EF4-FFF2-40B4-BE49-F238E27FC236}">
                <a16:creationId xmlns:a16="http://schemas.microsoft.com/office/drawing/2014/main" id="{A18CD86D-724B-44D6-A574-2A8D779220FA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1403350" y="2276475"/>
          <a:ext cx="5400675" cy="413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93" name="CS ChemDraw Drawing" r:id="rId6" imgW="4288011" imgH="3285362" progId="ChemDraw.Document.6.0">
                  <p:embed/>
                </p:oleObj>
              </mc:Choice>
              <mc:Fallback>
                <p:oleObj name="CS ChemDraw Drawing" r:id="rId6" imgW="4288011" imgH="3285362" progId="ChemDraw.Document.6.0">
                  <p:embed/>
                  <p:pic>
                    <p:nvPicPr>
                      <p:cNvPr id="0" name="Object 5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2276475"/>
                        <a:ext cx="5400675" cy="4138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灯片编号占位符 6">
            <a:extLst>
              <a:ext uri="{FF2B5EF4-FFF2-40B4-BE49-F238E27FC236}">
                <a16:creationId xmlns:a16="http://schemas.microsoft.com/office/drawing/2014/main" id="{1142477F-CF19-4CCE-905A-CFADC14E1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AD7DAC-5A0A-4B40-86C5-3DD8BC460D6C}" type="slidenum">
              <a:rPr lang="en-US" altLang="zh-CN"/>
              <a:pPr>
                <a:defRPr/>
              </a:pPr>
              <a:t>91</a:t>
            </a:fld>
            <a:endParaRPr lang="en-US" altLang="zh-CN"/>
          </a:p>
        </p:txBody>
      </p:sp>
      <p:sp>
        <p:nvSpPr>
          <p:cNvPr id="491541" name="Text Box 21">
            <a:extLst>
              <a:ext uri="{FF2B5EF4-FFF2-40B4-BE49-F238E27FC236}">
                <a16:creationId xmlns:a16="http://schemas.microsoft.com/office/drawing/2014/main" id="{DA60CF90-A27F-40A9-8F85-C8255434FC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052513"/>
            <a:ext cx="6264275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共轭环状不饱和二酮类，环碳原子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sp</a:t>
            </a:r>
            <a:r>
              <a:rPr lang="en-US" altLang="zh-CN" baseline="3000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杂化，处于共平面，但不具有芳香性。</a:t>
            </a:r>
          </a:p>
        </p:txBody>
      </p:sp>
      <p:sp>
        <p:nvSpPr>
          <p:cNvPr id="491567" name="Rectangle 47">
            <a:extLst>
              <a:ext uri="{FF2B5EF4-FFF2-40B4-BE49-F238E27FC236}">
                <a16:creationId xmlns:a16="http://schemas.microsoft.com/office/drawing/2014/main" id="{A9C3FB27-6EFE-4076-846E-52DA98B2C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260350"/>
            <a:ext cx="3181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101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1. </a:t>
            </a:r>
            <a:r>
              <a:rPr lang="zh-CN" altLang="en-US" sz="28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醌的结构和命名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B2C8E2-D217-4E05-A0BB-2149F6DDDDD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413BA93-A855-4ED8-BEAD-2D14A103B2A4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91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491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491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0" dur="500"/>
                                        <p:tgtEl>
                                          <p:spTgt spid="491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41" grpId="0"/>
      <p:bldP spid="491567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1" name="Rectangle 3">
            <a:extLst>
              <a:ext uri="{FF2B5EF4-FFF2-40B4-BE49-F238E27FC236}">
                <a16:creationId xmlns:a16="http://schemas.microsoft.com/office/drawing/2014/main" id="{6FAB95CB-26B1-4973-9F1A-8EF50464596B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xfrm>
            <a:off x="900113" y="1557338"/>
            <a:ext cx="6048375" cy="1366837"/>
          </a:xfrm>
        </p:spPr>
        <p:txBody>
          <a:bodyPr/>
          <a:lstStyle/>
          <a:p>
            <a:pPr marL="0" indent="0" eaLnBrk="1" hangingPunct="1"/>
            <a:r>
              <a:rPr lang="zh-CN" altLang="en-US" sz="2400" b="1">
                <a:ea typeface="楷体" panose="02010609060101010101" pitchFamily="49" charset="-122"/>
                <a:cs typeface="Arial" panose="020B0604020202020204" pitchFamily="34" charset="0"/>
              </a:rPr>
              <a:t>醌类化合物都是固体，具有颜色。</a:t>
            </a:r>
          </a:p>
          <a:p>
            <a:pPr marL="0" indent="0" eaLnBrk="1" hangingPunct="1"/>
            <a:r>
              <a:rPr lang="zh-CN" altLang="en-US" sz="2400" b="1">
                <a:ea typeface="楷体" panose="02010609060101010101" pitchFamily="49" charset="-122"/>
                <a:cs typeface="Arial" panose="020B0604020202020204" pitchFamily="34" charset="0"/>
              </a:rPr>
              <a:t>对位醌具有刺激性气味，并随水蒸气蒸发。</a:t>
            </a:r>
          </a:p>
          <a:p>
            <a:pPr marL="0" indent="0" eaLnBrk="1" hangingPunct="1"/>
            <a:r>
              <a:rPr lang="zh-CN" altLang="en-US" sz="2400" b="1">
                <a:ea typeface="楷体" panose="02010609060101010101" pitchFamily="49" charset="-122"/>
                <a:cs typeface="Arial" panose="020B0604020202020204" pitchFamily="34" charset="0"/>
              </a:rPr>
              <a:t>邻位醌没有气味，不随水蒸气蒸发。</a:t>
            </a:r>
            <a:endParaRPr lang="zh-CN" altLang="en-US" sz="2400" b="1">
              <a:solidFill>
                <a:schemeClr val="hlink"/>
              </a:solidFill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C3BD9ED3-7213-4F5E-9D9E-2CF496F51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182451-B14B-44B8-9761-6B556C918A36}" type="slidenum">
              <a:rPr lang="en-US" altLang="zh-CN"/>
              <a:pPr>
                <a:defRPr/>
              </a:pPr>
              <a:t>92</a:t>
            </a:fld>
            <a:endParaRPr lang="en-US" altLang="zh-CN"/>
          </a:p>
        </p:txBody>
      </p:sp>
      <p:sp>
        <p:nvSpPr>
          <p:cNvPr id="493572" name="Rectangle 4">
            <a:extLst>
              <a:ext uri="{FF2B5EF4-FFF2-40B4-BE49-F238E27FC236}">
                <a16:creationId xmlns:a16="http://schemas.microsoft.com/office/drawing/2014/main" id="{DB6A1AAC-23E1-4C05-8F6B-097ABD5E1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476250"/>
            <a:ext cx="28241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101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2. </a:t>
            </a:r>
            <a:r>
              <a:rPr lang="zh-CN" altLang="en-US" sz="28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醌的物理性质</a:t>
            </a:r>
          </a:p>
        </p:txBody>
      </p:sp>
      <p:sp>
        <p:nvSpPr>
          <p:cNvPr id="493573" name="Rectangle 5">
            <a:extLst>
              <a:ext uri="{FF2B5EF4-FFF2-40B4-BE49-F238E27FC236}">
                <a16:creationId xmlns:a16="http://schemas.microsoft.com/office/drawing/2014/main" id="{2106910E-7C82-4BAB-81FB-9C118D721C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3429000"/>
            <a:ext cx="7632700" cy="213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01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50000"/>
              </a:spcBef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</a:t>
            </a:r>
            <a:r>
              <a:rPr lang="zh-CN" altLang="en-US" sz="2400">
                <a:solidFill>
                  <a:schemeClr val="hlin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历史上，醌类在染料工业中占有很重要的地位。但随合成染料替代了天然染料后，逐步对其失去兴趣。近代又发现醌类在生理作用中有重要意义，再度引起重视。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7A1D841-50B7-4994-9B46-B91BEF46670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3EB33FE-69B4-48F5-A51A-799A4228834C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3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3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3" dur="500"/>
                                        <p:tgtEl>
                                          <p:spTgt spid="493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8" dur="500"/>
                                        <p:tgtEl>
                                          <p:spTgt spid="493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3" dur="500"/>
                                        <p:tgtEl>
                                          <p:spTgt spid="493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493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571" grpId="0" build="p"/>
      <p:bldP spid="493572" grpId="0"/>
      <p:bldP spid="493573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843C61B7-9A9A-42D2-BD12-E53100004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F67DC5-BCB0-4139-BBD9-AD110A46346D}" type="slidenum">
              <a:rPr lang="en-US" altLang="zh-CN"/>
              <a:pPr>
                <a:defRPr/>
              </a:pPr>
              <a:t>93</a:t>
            </a:fld>
            <a:endParaRPr lang="en-US" altLang="zh-CN"/>
          </a:p>
        </p:txBody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23B6F843-90E3-43E0-91EA-76FC5EF0C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066800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氧化法</a:t>
            </a:r>
          </a:p>
        </p:txBody>
      </p:sp>
      <p:sp>
        <p:nvSpPr>
          <p:cNvPr id="495623" name="Rectangle 7">
            <a:extLst>
              <a:ext uri="{FF2B5EF4-FFF2-40B4-BE49-F238E27FC236}">
                <a16:creationId xmlns:a16="http://schemas.microsoft.com/office/drawing/2014/main" id="{1AEDAB1F-6C2D-4D3C-B15E-CE8D5435C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404813"/>
            <a:ext cx="21097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101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3. </a:t>
            </a:r>
            <a:r>
              <a:rPr lang="zh-CN" altLang="en-US" sz="28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醌的制备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1260C32-91D3-4672-BB97-CC5C3B6FFF2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1E9ADD9-AF7C-4C99-AACE-33927CD697F1}" type="datetime11">
              <a:rPr lang="zh-CN" altLang="en-US"/>
              <a:pPr>
                <a:defRPr/>
              </a:pPr>
              <a:t>13:41:16</a:t>
            </a:fld>
            <a:endParaRPr lang="en-US" altLang="zh-CN"/>
          </a:p>
        </p:txBody>
      </p:sp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C6AAA7EA-9E8D-4927-9CDD-C33769CEB2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7656348"/>
              </p:ext>
            </p:extLst>
          </p:nvPr>
        </p:nvGraphicFramePr>
        <p:xfrm>
          <a:off x="2268538" y="1412776"/>
          <a:ext cx="4327525" cy="482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81" name="CS ChemDraw Drawing" r:id="rId4" imgW="2948564" imgH="3285362" progId="ChemDraw.Document.6.0">
                  <p:embed/>
                </p:oleObj>
              </mc:Choice>
              <mc:Fallback>
                <p:oleObj name="CS ChemDraw Drawing" r:id="rId4" imgW="2948564" imgH="3285362" progId="ChemDraw.Document.6.0">
                  <p:embed/>
                  <p:pic>
                    <p:nvPicPr>
                      <p:cNvPr id="497669" name="Object 5">
                        <a:extLst>
                          <a:ext uri="{FF2B5EF4-FFF2-40B4-BE49-F238E27FC236}">
                            <a16:creationId xmlns:a16="http://schemas.microsoft.com/office/drawing/2014/main" id="{65DAFDD8-7B92-42CB-80E9-44298D1F7C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1412776"/>
                        <a:ext cx="4327525" cy="482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95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5623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3815" name="Object 7">
            <a:extLst>
              <a:ext uri="{FF2B5EF4-FFF2-40B4-BE49-F238E27FC236}">
                <a16:creationId xmlns:a16="http://schemas.microsoft.com/office/drawing/2014/main" id="{6112CA67-1DB6-42BA-94F8-B23593B33FBF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1692275" y="1773238"/>
          <a:ext cx="5470525" cy="159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84" name="CS ChemDraw Drawing" r:id="rId4" imgW="3876621" imgH="1127513" progId="ChemDraw.Document.6.0">
                  <p:embed/>
                </p:oleObj>
              </mc:Choice>
              <mc:Fallback>
                <p:oleObj name="CS ChemDraw Drawing" r:id="rId4" imgW="3876621" imgH="1127513" progId="ChemDraw.Document.6.0">
                  <p:embed/>
                  <p:pic>
                    <p:nvPicPr>
                      <p:cNvPr id="0" name="Object 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1773238"/>
                        <a:ext cx="5470525" cy="159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3817" name="Object 9">
            <a:extLst>
              <a:ext uri="{FF2B5EF4-FFF2-40B4-BE49-F238E27FC236}">
                <a16:creationId xmlns:a16="http://schemas.microsoft.com/office/drawing/2014/main" id="{454BFFD3-6D81-49FD-BB4B-5CD49D087490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1476375" y="4005263"/>
          <a:ext cx="6767513" cy="144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85" name="CS ChemDraw Drawing" r:id="rId6" imgW="4813856" imgH="1026827" progId="ChemDraw.Document.6.0">
                  <p:embed/>
                </p:oleObj>
              </mc:Choice>
              <mc:Fallback>
                <p:oleObj name="CS ChemDraw Drawing" r:id="rId6" imgW="4813856" imgH="1026827" progId="ChemDraw.Document.6.0">
                  <p:embed/>
                  <p:pic>
                    <p:nvPicPr>
                      <p:cNvPr id="0" name="Object 9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4005263"/>
                        <a:ext cx="6767513" cy="144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灯片编号占位符 6">
            <a:extLst>
              <a:ext uri="{FF2B5EF4-FFF2-40B4-BE49-F238E27FC236}">
                <a16:creationId xmlns:a16="http://schemas.microsoft.com/office/drawing/2014/main" id="{CAB3BF88-DF81-4EB0-8BDE-F40962CD1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6A1328-F257-4EE4-9BF6-0F1DE39C470A}" type="slidenum">
              <a:rPr lang="en-US" altLang="zh-CN"/>
              <a:pPr>
                <a:defRPr/>
              </a:pPr>
              <a:t>94</a:t>
            </a:fld>
            <a:endParaRPr lang="en-US" altLang="zh-CN"/>
          </a:p>
        </p:txBody>
      </p:sp>
      <p:sp>
        <p:nvSpPr>
          <p:cNvPr id="503813" name="Rectangle 5">
            <a:extLst>
              <a:ext uri="{FF2B5EF4-FFF2-40B4-BE49-F238E27FC236}">
                <a16:creationId xmlns:a16="http://schemas.microsoft.com/office/drawing/2014/main" id="{1D2B0CF0-9D89-4E65-A3B3-DDFB21088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188913"/>
            <a:ext cx="28241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101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4. </a:t>
            </a:r>
            <a:r>
              <a:rPr lang="zh-CN" altLang="en-US" sz="28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醌的化学性质</a:t>
            </a:r>
          </a:p>
        </p:txBody>
      </p:sp>
      <p:sp>
        <p:nvSpPr>
          <p:cNvPr id="503814" name="Rectangle 6">
            <a:extLst>
              <a:ext uri="{FF2B5EF4-FFF2-40B4-BE49-F238E27FC236}">
                <a16:creationId xmlns:a16="http://schemas.microsoft.com/office/drawing/2014/main" id="{DE95971E-1378-44D0-A098-E694FAE58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836613"/>
            <a:ext cx="2462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101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>
                <a:solidFill>
                  <a:schemeClr val="hlink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a. </a:t>
            </a:r>
            <a:r>
              <a:rPr lang="zh-CN" altLang="en-US" sz="2400">
                <a:solidFill>
                  <a:schemeClr val="hlink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烯键加成反应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B55C437-12CA-45D1-B6DE-E1B57D0C226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41E040D-A1D5-4EFA-989D-3F820FF0EA6A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03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503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503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503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813" grpId="0"/>
      <p:bldP spid="503814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9958" name="Object 6">
            <a:extLst>
              <a:ext uri="{FF2B5EF4-FFF2-40B4-BE49-F238E27FC236}">
                <a16:creationId xmlns:a16="http://schemas.microsoft.com/office/drawing/2014/main" id="{8C70DCB4-F24B-495C-A45E-E595A19E148D}"/>
              </a:ext>
            </a:extLst>
          </p:cNvPr>
          <p:cNvGraphicFramePr>
            <a:graphicFrameLocks noGrp="1" noChangeAspect="1"/>
          </p:cNvGraphicFramePr>
          <p:nvPr>
            <p:ph/>
          </p:nvPr>
        </p:nvGraphicFramePr>
        <p:xfrm>
          <a:off x="1331913" y="1700213"/>
          <a:ext cx="6046787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25" name="CS ChemDraw Drawing" r:id="rId4" imgW="3894977" imgH="1189867" progId="ChemDraw.Document.6.0">
                  <p:embed/>
                </p:oleObj>
              </mc:Choice>
              <mc:Fallback>
                <p:oleObj name="CS ChemDraw Drawing" r:id="rId4" imgW="3894977" imgH="1189867" progId="ChemDraw.Document.6.0">
                  <p:embed/>
                  <p:pic>
                    <p:nvPicPr>
                      <p:cNvPr id="0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700213"/>
                        <a:ext cx="6046787" cy="184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568B09EF-53D7-481E-9532-51615AF02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87A1-3678-4AC0-9158-EBE13AD78A80}" type="slidenum">
              <a:rPr lang="en-US" altLang="zh-CN"/>
              <a:pPr>
                <a:defRPr/>
              </a:pPr>
              <a:t>95</a:t>
            </a:fld>
            <a:endParaRPr lang="en-US" altLang="zh-CN"/>
          </a:p>
        </p:txBody>
      </p:sp>
      <p:sp>
        <p:nvSpPr>
          <p:cNvPr id="509956" name="Rectangle 4">
            <a:extLst>
              <a:ext uri="{FF2B5EF4-FFF2-40B4-BE49-F238E27FC236}">
                <a16:creationId xmlns:a16="http://schemas.microsoft.com/office/drawing/2014/main" id="{F0DE8491-50E8-4B9A-944E-1E097322E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4005263"/>
            <a:ext cx="792003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与格氏试剂加成反应，存在</a:t>
            </a:r>
            <a:r>
              <a:rPr lang="en-US" altLang="zh-CN" sz="28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1,4-</a:t>
            </a:r>
            <a:r>
              <a:rPr lang="zh-CN" altLang="en-US" sz="28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加成副反应</a:t>
            </a:r>
            <a:r>
              <a:rPr lang="zh-CN" altLang="en-US" sz="3200">
                <a:solidFill>
                  <a:srgbClr val="663300"/>
                </a:solidFill>
                <a:ea typeface="楷体" panose="02010609060101010101" pitchFamily="49" charset="-122"/>
                <a:cs typeface="Arial" panose="020B0604020202020204" pitchFamily="34" charset="0"/>
              </a:rPr>
              <a:t>。</a:t>
            </a:r>
            <a:endParaRPr lang="zh-CN" altLang="en-US">
              <a:solidFill>
                <a:srgbClr val="663300"/>
              </a:solidFill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09957" name="Rectangle 5">
            <a:extLst>
              <a:ext uri="{FF2B5EF4-FFF2-40B4-BE49-F238E27FC236}">
                <a16:creationId xmlns:a16="http://schemas.microsoft.com/office/drawing/2014/main" id="{623C0B06-E6A8-4BAC-B284-2F4EFBF40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476250"/>
            <a:ext cx="3003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101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b</a:t>
            </a:r>
            <a:r>
              <a:rPr lang="zh-CN" altLang="en-US" sz="28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．羰基加成反应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7C87E66-1E18-49A4-82BC-CAE1F5DE810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3DB50BA-3D1A-45D8-A530-33C9EDC1BE2A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09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09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509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9956" grpId="0"/>
      <p:bldP spid="509957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011" name="Object 11">
            <a:extLst>
              <a:ext uri="{FF2B5EF4-FFF2-40B4-BE49-F238E27FC236}">
                <a16:creationId xmlns:a16="http://schemas.microsoft.com/office/drawing/2014/main" id="{88184C67-225D-44F5-B1A6-EE1F397BCC50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1116013" y="1268413"/>
          <a:ext cx="2447925" cy="170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81" name="CS ChemDraw Drawing" r:id="rId4" imgW="1765953" imgH="1229547" progId="ChemDraw.Document.6.0">
                  <p:embed/>
                </p:oleObj>
              </mc:Choice>
              <mc:Fallback>
                <p:oleObj name="CS ChemDraw Drawing" r:id="rId4" imgW="1765953" imgH="1229547" progId="ChemDraw.Document.6.0">
                  <p:embed/>
                  <p:pic>
                    <p:nvPicPr>
                      <p:cNvPr id="0" name="Object 1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268413"/>
                        <a:ext cx="2447925" cy="170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15" name="Object 15">
            <a:extLst>
              <a:ext uri="{FF2B5EF4-FFF2-40B4-BE49-F238E27FC236}">
                <a16:creationId xmlns:a16="http://schemas.microsoft.com/office/drawing/2014/main" id="{6F8C0D68-2235-45CA-B600-257BE027D0EF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1331913" y="3429000"/>
          <a:ext cx="2366962" cy="2662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82" name="CS ChemDraw Drawing" r:id="rId6" imgW="1828310" imgH="2057164" progId="ChemDraw.Document.6.0">
                  <p:embed/>
                </p:oleObj>
              </mc:Choice>
              <mc:Fallback>
                <p:oleObj name="CS ChemDraw Drawing" r:id="rId6" imgW="1828310" imgH="2057164" progId="ChemDraw.Document.6.0">
                  <p:embed/>
                  <p:pic>
                    <p:nvPicPr>
                      <p:cNvPr id="0" name="Object 1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3429000"/>
                        <a:ext cx="2366962" cy="2662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33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灯片编号占位符 6">
            <a:extLst>
              <a:ext uri="{FF2B5EF4-FFF2-40B4-BE49-F238E27FC236}">
                <a16:creationId xmlns:a16="http://schemas.microsoft.com/office/drawing/2014/main" id="{12E3E11D-5BEA-4C47-8651-98ECD509A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5B851-9978-47C9-91CA-18B35E834D79}" type="slidenum">
              <a:rPr lang="en-US" altLang="zh-CN"/>
              <a:pPr>
                <a:defRPr/>
              </a:pPr>
              <a:t>96</a:t>
            </a:fld>
            <a:endParaRPr lang="en-US" altLang="zh-CN"/>
          </a:p>
        </p:txBody>
      </p:sp>
      <p:sp>
        <p:nvSpPr>
          <p:cNvPr id="512009" name="Rectangle 9">
            <a:extLst>
              <a:ext uri="{FF2B5EF4-FFF2-40B4-BE49-F238E27FC236}">
                <a16:creationId xmlns:a16="http://schemas.microsoft.com/office/drawing/2014/main" id="{CDCF92C9-88F4-453F-BF9C-775A9C55FF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333375"/>
            <a:ext cx="22701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101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>
                <a:solidFill>
                  <a:schemeClr val="hlink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c</a:t>
            </a:r>
            <a:r>
              <a:rPr lang="zh-CN" altLang="en-US" sz="2800">
                <a:solidFill>
                  <a:schemeClr val="hlink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．还原反应</a:t>
            </a:r>
          </a:p>
        </p:txBody>
      </p:sp>
      <p:sp>
        <p:nvSpPr>
          <p:cNvPr id="512010" name="Rectangle 10">
            <a:extLst>
              <a:ext uri="{FF2B5EF4-FFF2-40B4-BE49-F238E27FC236}">
                <a16:creationId xmlns:a16="http://schemas.microsoft.com/office/drawing/2014/main" id="{805B12D8-6265-4F31-AB87-D8E23B854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7175" y="1268413"/>
            <a:ext cx="4572000" cy="1662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01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kumimoji="1" lang="zh-CN" altLang="en-US" sz="2400">
                <a:solidFill>
                  <a:srgbClr val="CC00FF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常用还原剂有：</a:t>
            </a:r>
            <a:endParaRPr kumimoji="1" lang="zh-CN" altLang="en-US" sz="2400">
              <a:solidFill>
                <a:srgbClr val="33CC33"/>
              </a:solidFill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kumimoji="1" lang="en-US" altLang="zh-CN" sz="2400">
                <a:solidFill>
                  <a:schemeClr val="hlink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NH</a:t>
            </a:r>
            <a:r>
              <a:rPr kumimoji="1" lang="en-US" altLang="zh-CN" sz="2400" baseline="-25000">
                <a:solidFill>
                  <a:schemeClr val="hlink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4</a:t>
            </a:r>
            <a:r>
              <a:rPr kumimoji="1" lang="en-US" altLang="zh-CN" sz="2400">
                <a:solidFill>
                  <a:schemeClr val="hlink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HS</a:t>
            </a:r>
            <a:r>
              <a:rPr kumimoji="1" lang="zh-CN" altLang="en-US" sz="2400">
                <a:solidFill>
                  <a:schemeClr val="hlink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，</a:t>
            </a:r>
            <a:r>
              <a:rPr kumimoji="1" lang="en-US" altLang="zh-CN" sz="2400">
                <a:solidFill>
                  <a:schemeClr val="hlink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SO</a:t>
            </a:r>
            <a:r>
              <a:rPr kumimoji="1" lang="en-US" altLang="zh-CN" sz="2400" baseline="-25000">
                <a:solidFill>
                  <a:schemeClr val="hlink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2</a:t>
            </a:r>
            <a:r>
              <a:rPr kumimoji="1" lang="en-US" altLang="zh-CN" sz="2400">
                <a:solidFill>
                  <a:schemeClr val="hlink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+H</a:t>
            </a:r>
            <a:r>
              <a:rPr kumimoji="1" lang="en-US" altLang="zh-CN" sz="2400" baseline="-25000">
                <a:solidFill>
                  <a:schemeClr val="hlink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2</a:t>
            </a:r>
            <a:r>
              <a:rPr kumimoji="1" lang="en-US" altLang="zh-CN" sz="2400">
                <a:solidFill>
                  <a:schemeClr val="hlink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O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kumimoji="1" lang="en-US" altLang="zh-CN" sz="2400">
                <a:solidFill>
                  <a:schemeClr val="hlink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H</a:t>
            </a:r>
            <a:r>
              <a:rPr kumimoji="1" lang="en-US" altLang="zh-CN" sz="2400" baseline="-25000">
                <a:solidFill>
                  <a:schemeClr val="hlink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2</a:t>
            </a:r>
            <a:r>
              <a:rPr kumimoji="1" lang="en-US" altLang="zh-CN" sz="2400">
                <a:solidFill>
                  <a:schemeClr val="hlink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S+NH</a:t>
            </a:r>
            <a:r>
              <a:rPr kumimoji="1" lang="en-US" altLang="zh-CN" sz="2400" baseline="-25000">
                <a:solidFill>
                  <a:schemeClr val="hlink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4</a:t>
            </a:r>
            <a:r>
              <a:rPr kumimoji="1" lang="en-US" altLang="zh-CN" sz="2400">
                <a:solidFill>
                  <a:schemeClr val="hlink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OH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kumimoji="1" lang="zh-CN" altLang="en-US" sz="2400">
                <a:solidFill>
                  <a:srgbClr val="663300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工业上用于脱硫</a:t>
            </a:r>
          </a:p>
        </p:txBody>
      </p:sp>
      <p:sp>
        <p:nvSpPr>
          <p:cNvPr id="512014" name="Rectangle 14">
            <a:extLst>
              <a:ext uri="{FF2B5EF4-FFF2-40B4-BE49-F238E27FC236}">
                <a16:creationId xmlns:a16="http://schemas.microsoft.com/office/drawing/2014/main" id="{9B9E42C8-5FA3-4C00-8CBB-9237BE6B5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900" y="4365625"/>
            <a:ext cx="4572000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01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醌氢醌</a:t>
            </a: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240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Arial" panose="020B0604020202020204" pitchFamily="34" charset="0"/>
              </a:rPr>
              <a:t>暗绿色结晶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CEFDE5D-08B8-46B7-8692-46FD7F6DA72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73E9F9C-118D-4667-9EB4-CEA775AA4C29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12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12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512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12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12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2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09" grpId="0"/>
      <p:bldP spid="512010" grpId="0"/>
      <p:bldP spid="512014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99" name="Rectangle 3">
            <a:extLst>
              <a:ext uri="{FF2B5EF4-FFF2-40B4-BE49-F238E27FC236}">
                <a16:creationId xmlns:a16="http://schemas.microsoft.com/office/drawing/2014/main" id="{2178DF94-9203-4287-850C-B662A7E1E76D}"/>
              </a:ext>
            </a:extLst>
          </p:cNvPr>
          <p:cNvSpPr>
            <a:spLocks noGrp="1" noRot="1" noChangeArrowheads="1"/>
          </p:cNvSpPr>
          <p:nvPr>
            <p:ph idx="1"/>
          </p:nvPr>
        </p:nvSpPr>
        <p:spPr>
          <a:xfrm>
            <a:off x="468313" y="1773238"/>
            <a:ext cx="8496300" cy="3168650"/>
          </a:xfrm>
        </p:spPr>
        <p:txBody>
          <a:bodyPr/>
          <a:lstStyle/>
          <a:p>
            <a:pPr eaLnBrk="1" hangingPunct="1">
              <a:lnSpc>
                <a:spcPct val="180000"/>
              </a:lnSpc>
            </a:pPr>
            <a:r>
              <a:rPr lang="zh-CN" altLang="en-US" sz="2400" b="1" dirty="0">
                <a:ea typeface="楷体" panose="02010609060101010101" pitchFamily="49" charset="-122"/>
                <a:cs typeface="Arial" panose="020B0604020202020204" pitchFamily="34" charset="0"/>
              </a:rPr>
              <a:t>重要的醌类化合物有苯醌、蒽醌、菲醌、萘醌及其衍生物。</a:t>
            </a:r>
          </a:p>
          <a:p>
            <a:pPr eaLnBrk="1" hangingPunct="1">
              <a:lnSpc>
                <a:spcPct val="180000"/>
              </a:lnSpc>
            </a:pPr>
            <a:r>
              <a:rPr lang="zh-CN" altLang="en-US" sz="2400" b="1" dirty="0">
                <a:ea typeface="楷体" panose="02010609060101010101" pitchFamily="49" charset="-122"/>
                <a:cs typeface="Arial" panose="020B0604020202020204" pitchFamily="34" charset="0"/>
              </a:rPr>
              <a:t>维生素</a:t>
            </a:r>
            <a:r>
              <a:rPr lang="en-US" altLang="zh-CN" sz="2400" b="1" dirty="0">
                <a:ea typeface="楷体" panose="02010609060101010101" pitchFamily="49" charset="-122"/>
                <a:cs typeface="Arial" panose="020B0604020202020204" pitchFamily="34" charset="0"/>
              </a:rPr>
              <a:t>K</a:t>
            </a:r>
            <a:r>
              <a:rPr lang="en-US" altLang="zh-CN" sz="2400" b="1" baseline="-25000" dirty="0">
                <a:ea typeface="楷体" panose="02010609060101010101" pitchFamily="49" charset="-122"/>
                <a:cs typeface="Arial" panose="020B0604020202020204" pitchFamily="34" charset="0"/>
              </a:rPr>
              <a:t>1</a:t>
            </a:r>
            <a:r>
              <a:rPr lang="zh-CN" altLang="en-US" sz="2400" b="1" dirty="0">
                <a:ea typeface="楷体" panose="02010609060101010101" pitchFamily="49" charset="-122"/>
                <a:cs typeface="Arial" panose="020B0604020202020204" pitchFamily="34" charset="0"/>
              </a:rPr>
              <a:t>、</a:t>
            </a:r>
            <a:r>
              <a:rPr lang="en-US" altLang="zh-CN" sz="2400" b="1" dirty="0">
                <a:ea typeface="楷体" panose="02010609060101010101" pitchFamily="49" charset="-122"/>
                <a:cs typeface="Arial" panose="020B0604020202020204" pitchFamily="34" charset="0"/>
              </a:rPr>
              <a:t>K</a:t>
            </a:r>
            <a:r>
              <a:rPr lang="en-US" altLang="zh-CN" sz="2400" b="1" baseline="-25000" dirty="0">
                <a:ea typeface="楷体" panose="02010609060101010101" pitchFamily="49" charset="-122"/>
                <a:cs typeface="Arial" panose="020B0604020202020204" pitchFamily="34" charset="0"/>
              </a:rPr>
              <a:t>2</a:t>
            </a:r>
            <a:r>
              <a:rPr lang="zh-CN" altLang="en-US" sz="2400" b="1" dirty="0">
                <a:ea typeface="楷体" panose="02010609060101010101" pitchFamily="49" charset="-122"/>
                <a:cs typeface="Arial" panose="020B0604020202020204" pitchFamily="34" charset="0"/>
              </a:rPr>
              <a:t>、</a:t>
            </a:r>
            <a:r>
              <a:rPr lang="en-US" altLang="zh-CN" sz="2400" b="1" dirty="0">
                <a:ea typeface="楷体" panose="02010609060101010101" pitchFamily="49" charset="-122"/>
                <a:cs typeface="Arial" panose="020B0604020202020204" pitchFamily="34" charset="0"/>
              </a:rPr>
              <a:t>K</a:t>
            </a:r>
            <a:r>
              <a:rPr lang="en-US" altLang="zh-CN" sz="2400" b="1" baseline="-25000" dirty="0">
                <a:ea typeface="楷体" panose="02010609060101010101" pitchFamily="49" charset="-122"/>
                <a:cs typeface="Arial" panose="020B0604020202020204" pitchFamily="34" charset="0"/>
              </a:rPr>
              <a:t>3</a:t>
            </a:r>
            <a:r>
              <a:rPr lang="zh-CN" altLang="en-US" sz="2400" b="1" dirty="0">
                <a:ea typeface="楷体" panose="02010609060101010101" pitchFamily="49" charset="-122"/>
                <a:cs typeface="Arial" panose="020B0604020202020204" pitchFamily="34" charset="0"/>
              </a:rPr>
              <a:t>。</a:t>
            </a:r>
          </a:p>
          <a:p>
            <a:pPr eaLnBrk="1" hangingPunct="1">
              <a:lnSpc>
                <a:spcPct val="180000"/>
              </a:lnSpc>
            </a:pPr>
            <a:r>
              <a:rPr lang="zh-CN" altLang="en-US" sz="2400" b="1" dirty="0">
                <a:ea typeface="楷体" panose="02010609060101010101" pitchFamily="49" charset="-122"/>
                <a:cs typeface="Arial" panose="020B0604020202020204" pitchFamily="34" charset="0"/>
              </a:rPr>
              <a:t>泛醌（辅酶</a:t>
            </a:r>
            <a:r>
              <a:rPr lang="en-US" altLang="zh-CN" sz="2400" b="1" dirty="0">
                <a:ea typeface="楷体" panose="02010609060101010101" pitchFamily="49" charset="-122"/>
                <a:cs typeface="Arial" panose="020B0604020202020204" pitchFamily="34" charset="0"/>
              </a:rPr>
              <a:t>Q</a:t>
            </a:r>
            <a:r>
              <a:rPr lang="zh-CN" altLang="en-US" sz="2400" b="1" dirty="0">
                <a:ea typeface="楷体" panose="02010609060101010101" pitchFamily="49" charset="-122"/>
                <a:cs typeface="Arial" panose="020B0604020202020204" pitchFamily="34" charset="0"/>
              </a:rPr>
              <a:t>）</a:t>
            </a:r>
            <a:r>
              <a:rPr lang="en-US" altLang="zh-CN" sz="2400" b="1" dirty="0">
                <a:ea typeface="楷体" panose="02010609060101010101" pitchFamily="49" charset="-122"/>
                <a:cs typeface="Arial" panose="020B0604020202020204" pitchFamily="34" charset="0"/>
              </a:rPr>
              <a:t>:</a:t>
            </a:r>
            <a:r>
              <a:rPr lang="zh-CN" altLang="en-US" sz="2400" b="1" dirty="0">
                <a:ea typeface="楷体" panose="02010609060101010101" pitchFamily="49" charset="-122"/>
                <a:cs typeface="Arial" panose="020B0604020202020204" pitchFamily="34" charset="0"/>
              </a:rPr>
              <a:t>具有重要的生理作用。</a:t>
            </a:r>
          </a:p>
          <a:p>
            <a:pPr eaLnBrk="1" hangingPunct="1">
              <a:lnSpc>
                <a:spcPct val="180000"/>
              </a:lnSpc>
            </a:pPr>
            <a:r>
              <a:rPr lang="zh-CN" altLang="en-US" sz="2400" b="1" dirty="0">
                <a:ea typeface="楷体" panose="02010609060101010101" pitchFamily="49" charset="-122"/>
                <a:cs typeface="Arial" panose="020B0604020202020204" pitchFamily="34" charset="0"/>
              </a:rPr>
              <a:t>茜素、大黄素等重要的天然染料和药物。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422A83-B055-4DA6-9731-1984384E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5700E8-513E-4874-B8CB-AE1902CB7CDF}" type="slidenum">
              <a:rPr lang="en-US" altLang="zh-CN"/>
              <a:pPr>
                <a:defRPr/>
              </a:pPr>
              <a:t>97</a:t>
            </a:fld>
            <a:endParaRPr lang="en-US" altLang="zh-CN"/>
          </a:p>
        </p:txBody>
      </p:sp>
      <p:sp>
        <p:nvSpPr>
          <p:cNvPr id="516100" name="Rectangle 4">
            <a:extLst>
              <a:ext uri="{FF2B5EF4-FFF2-40B4-BE49-F238E27FC236}">
                <a16:creationId xmlns:a16="http://schemas.microsoft.com/office/drawing/2014/main" id="{765CA5F7-897D-4422-8BBE-603AD675B0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2138" y="620713"/>
            <a:ext cx="21097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101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5. </a:t>
            </a:r>
            <a:r>
              <a:rPr lang="zh-CN" altLang="en-US" sz="280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重要的醌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2E878F4-6866-4D09-97D2-CCB28015AD3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36AC1FD-C61F-4E02-8DC2-3219AFC2B098}" type="datetime11">
              <a:rPr lang="zh-CN" altLang="en-US"/>
              <a:pPr>
                <a:defRPr/>
              </a:pPr>
              <a:t>13:31:51</a:t>
            </a:fld>
            <a:endParaRPr lang="en-US" altLang="zh-CN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16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16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516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516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516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6099" grpId="0" build="p"/>
      <p:bldP spid="516100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空演示文稿">
  <a:themeElements>
    <a:clrScheme name="空演示文稿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空演示文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空演示文稿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空演示文稿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空演示文稿">
  <a:themeElements>
    <a:clrScheme name="空演示文稿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空演示文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空演示文稿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空演示文稿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14494</TotalTime>
  <Words>4735</Words>
  <Application>Microsoft Office PowerPoint</Application>
  <PresentationFormat>全屏显示(4:3)</PresentationFormat>
  <Paragraphs>673</Paragraphs>
  <Slides>97</Slides>
  <Notes>13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97</vt:i4>
      </vt:variant>
    </vt:vector>
  </HeadingPairs>
  <TitlesOfParts>
    <vt:vector size="114" baseType="lpstr">
      <vt:lpstr>HiddenHorzOCR-Identity-H</vt:lpstr>
      <vt:lpstr>等线</vt:lpstr>
      <vt:lpstr>等线 Light</vt:lpstr>
      <vt:lpstr>楷体</vt:lpstr>
      <vt:lpstr>宋体</vt:lpstr>
      <vt:lpstr>Arial</vt:lpstr>
      <vt:lpstr>Arial Narrow</vt:lpstr>
      <vt:lpstr>Times New Roman</vt:lpstr>
      <vt:lpstr>Wingdings</vt:lpstr>
      <vt:lpstr>Wingdings 2</vt:lpstr>
      <vt:lpstr>黑体</vt:lpstr>
      <vt:lpstr>Office 主题​​</vt:lpstr>
      <vt:lpstr>空演示文稿</vt:lpstr>
      <vt:lpstr>1_空演示文稿</vt:lpstr>
      <vt:lpstr>Image</vt:lpstr>
      <vt:lpstr>CS ChemDraw Drawing</vt:lpstr>
      <vt:lpstr>Document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反应机理的讨论</vt:lpstr>
      <vt:lpstr>实 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讨    论</vt:lpstr>
      <vt:lpstr>PowerPoint 演示文稿</vt:lpstr>
      <vt:lpstr>PowerPoint 演示文稿</vt:lpstr>
      <vt:lpstr>PowerPoint 演示文稿</vt:lpstr>
      <vt:lpstr>克莱森-斯密特反应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</dc:title>
  <dc:creator>dupl</dc:creator>
  <cp:lastModifiedBy>du pengli</cp:lastModifiedBy>
  <cp:revision>342</cp:revision>
  <dcterms:created xsi:type="dcterms:W3CDTF">2003-02-21T06:57:30Z</dcterms:created>
  <dcterms:modified xsi:type="dcterms:W3CDTF">2022-11-22T05:46:24Z</dcterms:modified>
</cp:coreProperties>
</file>